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75" r:id="rId6"/>
    <p:sldId id="267" r:id="rId7"/>
    <p:sldId id="272" r:id="rId8"/>
    <p:sldId id="273" r:id="rId9"/>
    <p:sldId id="268" r:id="rId10"/>
    <p:sldId id="269" r:id="rId11"/>
    <p:sldId id="284" r:id="rId12"/>
    <p:sldId id="277" r:id="rId13"/>
    <p:sldId id="271" r:id="rId14"/>
    <p:sldId id="285" r:id="rId15"/>
    <p:sldId id="281" r:id="rId16"/>
    <p:sldId id="287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/>
    <p:restoredTop sz="93344"/>
  </p:normalViewPr>
  <p:slideViewPr>
    <p:cSldViewPr snapToGrid="0">
      <p:cViewPr varScale="1">
        <p:scale>
          <a:sx n="145" d="100"/>
          <a:sy n="145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3B861-6ED7-8A4F-B33B-2AC3B3A0F701}" type="datetimeFigureOut">
              <a:rPr kumimoji="1" lang="ko-Kore-KR" altLang="en-US" smtClean="0"/>
              <a:t>2022. 12. 16.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DD37F-4495-1F4D-A30E-DA2ADCC884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51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DD37F-4495-1F4D-A30E-DA2ADCC884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198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DD37F-4495-1F4D-A30E-DA2ADCC8845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9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DD37F-4495-1F4D-A30E-DA2ADCC8845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090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354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리벳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패스 데이터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갯수</a:t>
            </a: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270  54  30</a:t>
            </a:r>
          </a:p>
          <a:p>
            <a:br>
              <a:rPr lang="en-US" altLang="ko-KR" dirty="0">
                <a:effectLst/>
                <a:latin typeface="Helvetica Neue" panose="02000503000000020004" pitchFamily="2" charset="0"/>
              </a:rPr>
            </a:b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354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리벳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미압입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데이터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갯수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270  54  30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DD37F-4495-1F4D-A30E-DA2ADCC8845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53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DD37F-4495-1F4D-A30E-DA2ADCC8845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82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6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0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2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6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1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4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5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1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하늘, 실외, 자연, 구름이(가) 표시된 사진&#10;&#10;자동 생성된 설명">
            <a:extLst>
              <a:ext uri="{FF2B5EF4-FFF2-40B4-BE49-F238E27FC236}">
                <a16:creationId xmlns:a16="http://schemas.microsoft.com/office/drawing/2014/main" id="{E4FE972F-4C45-0F77-2833-4416A2F3F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" r="6336" b="1797"/>
          <a:stretch/>
        </p:blipFill>
        <p:spPr>
          <a:xfrm>
            <a:off x="4110127" y="0"/>
            <a:ext cx="8081873" cy="685800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A66606-B682-AE00-BD67-D4F23793E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75" y="565849"/>
            <a:ext cx="5808358" cy="3204134"/>
          </a:xfrm>
        </p:spPr>
        <p:txBody>
          <a:bodyPr anchor="b">
            <a:normAutofit/>
          </a:bodyPr>
          <a:lstStyle/>
          <a:p>
            <a:r>
              <a:rPr kumimoji="1" lang="ko-Kore-KR" altLang="en-US" sz="4800" b="1" dirty="0"/>
              <a:t>자동차</a:t>
            </a:r>
            <a:r>
              <a:rPr kumimoji="1" lang="ko-KR" altLang="en-US" sz="4800" b="1" dirty="0"/>
              <a:t> 부품 불량 검출 능력 개선</a:t>
            </a:r>
            <a:endParaRPr kumimoji="1" lang="ko-Kore-KR" altLang="en-US" sz="48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76D002-7E42-06FD-8491-6E050F1F8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kumimoji="1" lang="ko-KR" altLang="en-US" sz="2000" b="1" dirty="0"/>
              <a:t>선문대학교 성주용 </a:t>
            </a:r>
            <a:endParaRPr kumimoji="1" lang="en-US" altLang="ko-KR" sz="2000" b="1" dirty="0"/>
          </a:p>
          <a:p>
            <a:r>
              <a:rPr kumimoji="1" lang="ko-KR" altLang="en-US" sz="2000" b="1" dirty="0"/>
              <a:t>선문대학교 지승민</a:t>
            </a:r>
            <a:endParaRPr kumimoji="1" lang="ko-Kore-KR" altLang="en-US" sz="20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33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E0BD-57DF-69A1-4FE6-638EF18F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2</a:t>
            </a:r>
            <a:r>
              <a:rPr kumimoji="1" lang="en-US" altLang="ko-Kore-KR" b="1" dirty="0"/>
              <a:t>. Image Processing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K</a:t>
            </a:r>
            <a:r>
              <a:rPr kumimoji="1" lang="en-US" altLang="ko-Kore-KR" sz="4000" b="1" dirty="0" err="1"/>
              <a:t>unrling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1E015-10DB-2A8C-9F30-0AB193B67EDB}"/>
              </a:ext>
            </a:extLst>
          </p:cNvPr>
          <p:cNvSpPr txBox="1"/>
          <p:nvPr/>
        </p:nvSpPr>
        <p:spPr>
          <a:xfrm>
            <a:off x="510304" y="2165924"/>
            <a:ext cx="961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effectLst/>
                <a:latin typeface="+mn-ea"/>
              </a:rPr>
              <a:t>널링</a:t>
            </a:r>
            <a:r>
              <a:rPr lang="ko-KR" altLang="en-US" b="1" dirty="0">
                <a:effectLst/>
                <a:latin typeface="+mn-ea"/>
              </a:rPr>
              <a:t> 이미지를 좌우반전</a:t>
            </a:r>
            <a:r>
              <a:rPr lang="en-US" altLang="ko-KR" b="1" dirty="0">
                <a:effectLst/>
                <a:latin typeface="+mn-ea"/>
              </a:rPr>
              <a:t>, </a:t>
            </a:r>
            <a:r>
              <a:rPr lang="ko-KR" altLang="en-US" b="1" dirty="0">
                <a:effectLst/>
                <a:latin typeface="+mn-ea"/>
              </a:rPr>
              <a:t>상하반전</a:t>
            </a:r>
            <a:r>
              <a:rPr lang="en-US" altLang="ko-KR" b="1" dirty="0">
                <a:effectLst/>
                <a:latin typeface="+mn-ea"/>
              </a:rPr>
              <a:t>, </a:t>
            </a:r>
            <a:r>
              <a:rPr lang="ko-KR" altLang="en-US" b="1" dirty="0" err="1">
                <a:effectLst/>
                <a:latin typeface="+mn-ea"/>
              </a:rPr>
              <a:t>좌우상하</a:t>
            </a:r>
            <a:r>
              <a:rPr lang="ko-KR" altLang="en-US" b="1" dirty="0">
                <a:effectLst/>
                <a:latin typeface="+mn-ea"/>
              </a:rPr>
              <a:t> 반전 하여 데이터 증식하여 </a:t>
            </a:r>
            <a:r>
              <a:rPr lang="en-US" altLang="ko-KR" b="1" dirty="0">
                <a:effectLst/>
                <a:latin typeface="+mn-ea"/>
              </a:rPr>
              <a:t>Gaussian</a:t>
            </a:r>
            <a:r>
              <a:rPr lang="ko-KR" altLang="en-US" b="1" dirty="0">
                <a:effectLst/>
                <a:latin typeface="+mn-ea"/>
              </a:rPr>
              <a:t> 필터 처리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DFA7-BC53-48A7-09E2-D1AD7F39617D}"/>
              </a:ext>
            </a:extLst>
          </p:cNvPr>
          <p:cNvSpPr txBox="1"/>
          <p:nvPr/>
        </p:nvSpPr>
        <p:spPr>
          <a:xfrm>
            <a:off x="510304" y="2920029"/>
            <a:ext cx="571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b="1" i="0" dirty="0">
                <a:solidFill>
                  <a:srgbClr val="202124"/>
                </a:solidFill>
                <a:effectLst/>
                <a:latin typeface="+mn-ea"/>
              </a:rPr>
              <a:t>Gaussian </a:t>
            </a:r>
            <a:r>
              <a:rPr kumimoji="1" lang="en-US" altLang="ko-Kore-KR" b="1" dirty="0">
                <a:latin typeface="+mn-ea"/>
              </a:rPr>
              <a:t>+</a:t>
            </a:r>
            <a:r>
              <a:rPr kumimoji="1" lang="ko-KR" altLang="en-US" b="1" dirty="0">
                <a:latin typeface="+mn-ea"/>
              </a:rPr>
              <a:t> </a:t>
            </a:r>
            <a:r>
              <a:rPr lang="en" altLang="ko-Kore-KR" b="1" i="0" dirty="0">
                <a:solidFill>
                  <a:srgbClr val="202124"/>
                </a:solidFill>
                <a:effectLst/>
                <a:latin typeface="+mn-ea"/>
              </a:rPr>
              <a:t>Morphology Type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+mn-ea"/>
              </a:rPr>
              <a:t>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양품</a:t>
            </a:r>
            <a:r>
              <a:rPr kumimoji="1" lang="en-US" altLang="ko-KR" b="1" dirty="0"/>
              <a:t>, </a:t>
            </a:r>
            <a:r>
              <a:rPr kumimoji="1" lang="ko-KR" altLang="en-US" b="1" dirty="0" err="1"/>
              <a:t>이중선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찍힘</a:t>
            </a:r>
            <a:endParaRPr kumimoji="1" lang="ko-Kore-KR" altLang="en-US" b="1" dirty="0"/>
          </a:p>
        </p:txBody>
      </p:sp>
      <p:pic>
        <p:nvPicPr>
          <p:cNvPr id="17" name="그림 16" descr="패브릭이(가) 표시된 사진&#10;&#10;자동 생성된 설명">
            <a:extLst>
              <a:ext uri="{FF2B5EF4-FFF2-40B4-BE49-F238E27FC236}">
                <a16:creationId xmlns:a16="http://schemas.microsoft.com/office/drawing/2014/main" id="{B5DCCDB0-0A23-512E-04FC-D189BB61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418" y="3616362"/>
            <a:ext cx="2999192" cy="1412940"/>
          </a:xfrm>
          <a:prstGeom prst="rect">
            <a:avLst/>
          </a:prstGeom>
        </p:spPr>
      </p:pic>
      <p:pic>
        <p:nvPicPr>
          <p:cNvPr id="25" name="그림 24" descr="패브릭이(가) 표시된 사진&#10;&#10;자동 생성된 설명">
            <a:extLst>
              <a:ext uri="{FF2B5EF4-FFF2-40B4-BE49-F238E27FC236}">
                <a16:creationId xmlns:a16="http://schemas.microsoft.com/office/drawing/2014/main" id="{F3A72E47-244C-73F9-0FB9-11629F50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3" y="3651937"/>
            <a:ext cx="2997480" cy="14127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3AD49F-80C9-2AD9-7EDB-40A5CC474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67" y="3616362"/>
            <a:ext cx="2999191" cy="14127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5A1076-AAF7-9C9B-7CF7-09E43C847D12}"/>
              </a:ext>
            </a:extLst>
          </p:cNvPr>
          <p:cNvSpPr txBox="1"/>
          <p:nvPr/>
        </p:nvSpPr>
        <p:spPr>
          <a:xfrm>
            <a:off x="1227147" y="5070554"/>
            <a:ext cx="16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Gaussian </a:t>
            </a:r>
            <a:r>
              <a:rPr kumimoji="1" lang="ko-KR" altLang="en-US" b="1" dirty="0"/>
              <a:t>양품</a:t>
            </a:r>
            <a:endParaRPr kumimoji="1" lang="ko-Kore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E9EA0B-50A7-E5C8-FDF8-EE28DFADCD3C}"/>
              </a:ext>
            </a:extLst>
          </p:cNvPr>
          <p:cNvSpPr txBox="1"/>
          <p:nvPr/>
        </p:nvSpPr>
        <p:spPr>
          <a:xfrm>
            <a:off x="4996242" y="5085832"/>
            <a:ext cx="190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Gaussian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이중선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33700-3F3C-2F72-793E-929DE5AC13CB}"/>
              </a:ext>
            </a:extLst>
          </p:cNvPr>
          <p:cNvSpPr txBox="1"/>
          <p:nvPr/>
        </p:nvSpPr>
        <p:spPr>
          <a:xfrm>
            <a:off x="8762867" y="5070554"/>
            <a:ext cx="16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Gaussian </a:t>
            </a:r>
            <a:r>
              <a:rPr kumimoji="1" lang="ko-KR" altLang="en-US" b="1" dirty="0"/>
              <a:t>찍힘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805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701249-942E-E669-A4C4-57A522FAAE93}"/>
              </a:ext>
            </a:extLst>
          </p:cNvPr>
          <p:cNvSpPr txBox="1"/>
          <p:nvPr/>
        </p:nvSpPr>
        <p:spPr>
          <a:xfrm>
            <a:off x="713868" y="243962"/>
            <a:ext cx="7732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+mn-ea"/>
              </a:rPr>
              <a:t>3</a:t>
            </a:r>
            <a:r>
              <a:rPr kumimoji="1" lang="en-US" altLang="ko-Kore-KR" sz="2400" b="1" dirty="0">
                <a:latin typeface="+mn-ea"/>
              </a:rPr>
              <a:t>. </a:t>
            </a:r>
            <a:r>
              <a:rPr kumimoji="1" lang="en-US" altLang="ko-Kore-KR" sz="2400" b="1" dirty="0"/>
              <a:t>Image</a:t>
            </a:r>
            <a:r>
              <a:rPr kumimoji="1" lang="ko-KR" altLang="en-US" sz="2400" b="1" dirty="0"/>
              <a:t> </a:t>
            </a:r>
            <a:r>
              <a:rPr kumimoji="1" lang="en-US" altLang="ko-Kore-KR" sz="2400" b="1" dirty="0"/>
              <a:t>Classification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&amp; </a:t>
            </a:r>
            <a:r>
              <a:rPr kumimoji="1" lang="en-US" altLang="ko-Kore-KR" sz="2400" b="1" dirty="0">
                <a:latin typeface="+mn-ea"/>
              </a:rPr>
              <a:t>Result </a:t>
            </a:r>
            <a:r>
              <a:rPr kumimoji="1" lang="en-US" altLang="ko-KR" sz="2400" b="1" dirty="0">
                <a:latin typeface="+mn-ea"/>
              </a:rPr>
              <a:t>(</a:t>
            </a:r>
            <a:r>
              <a:rPr kumimoji="1" lang="ko-KR" altLang="en-US" sz="2400" b="1" dirty="0">
                <a:latin typeface="+mn-ea"/>
              </a:rPr>
              <a:t>결과 이미지</a:t>
            </a:r>
            <a:r>
              <a:rPr kumimoji="1" lang="en-US" altLang="ko-KR" sz="2400" b="1" dirty="0">
                <a:latin typeface="+mn-ea"/>
              </a:rPr>
              <a:t>)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–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Rivet</a:t>
            </a:r>
            <a:endParaRPr lang="ko-Kore-KR" altLang="en-US" sz="2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08171-17B5-4207-C02C-A0077586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9" y="1418697"/>
            <a:ext cx="9558168" cy="400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98A69-D85A-A34A-2764-DCBBDC1E70BF}"/>
              </a:ext>
            </a:extLst>
          </p:cNvPr>
          <p:cNvSpPr txBox="1"/>
          <p:nvPr/>
        </p:nvSpPr>
        <p:spPr>
          <a:xfrm>
            <a:off x="713869" y="874450"/>
            <a:ext cx="559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+mn-ea"/>
              </a:rPr>
              <a:t>Train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: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lang="en-US" altLang="ko-Kore-KR" sz="2000" b="1" i="0" dirty="0">
                <a:effectLst/>
                <a:latin typeface="+mn-ea"/>
              </a:rPr>
              <a:t>3024</a:t>
            </a:r>
            <a:r>
              <a:rPr lang="ko-KR" altLang="en-US" sz="2000" b="1" i="0" dirty="0">
                <a:effectLst/>
                <a:latin typeface="+mn-ea"/>
              </a:rPr>
              <a:t>장 </a:t>
            </a:r>
            <a:r>
              <a:rPr lang="en-US" altLang="ko-Kore-KR" sz="2000" b="1" i="0" dirty="0">
                <a:effectLst/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Validation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: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lang="en-US" altLang="ko-Kore-KR" sz="2000" b="1" i="0" dirty="0">
                <a:effectLst/>
                <a:latin typeface="+mn-ea"/>
              </a:rPr>
              <a:t>335</a:t>
            </a:r>
            <a:r>
              <a:rPr kumimoji="1" lang="ko-KR" altLang="en-US" sz="2000" b="1" dirty="0">
                <a:latin typeface="+mn-ea"/>
              </a:rPr>
              <a:t>장  </a:t>
            </a:r>
            <a:r>
              <a:rPr lang="en-US" altLang="ko-Kore-KR" sz="2000" b="1" dirty="0">
                <a:latin typeface="+mn-ea"/>
              </a:rPr>
              <a:t>Test :157</a:t>
            </a:r>
            <a:r>
              <a:rPr lang="ko-Kore-KR" altLang="en-US" sz="2000" b="1" dirty="0">
                <a:latin typeface="+mn-ea"/>
              </a:rPr>
              <a:t>장</a:t>
            </a:r>
            <a:r>
              <a:rPr kumimoji="1" lang="en-US" altLang="ko-KR" sz="2000" b="1" dirty="0">
                <a:latin typeface="+mn-ea"/>
              </a:rPr>
              <a:t> </a:t>
            </a:r>
            <a:endParaRPr kumimoji="1" lang="ko-Kore-KR" altLang="en-US" sz="2000" b="1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EB9A00-22A7-ABEE-9096-1DC896B8BF0C}"/>
              </a:ext>
            </a:extLst>
          </p:cNvPr>
          <p:cNvGrpSpPr/>
          <p:nvPr/>
        </p:nvGrpSpPr>
        <p:grpSpPr>
          <a:xfrm>
            <a:off x="6209981" y="1903945"/>
            <a:ext cx="3056567" cy="2396748"/>
            <a:chOff x="6096000" y="3218939"/>
            <a:chExt cx="2406869" cy="2043169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8BA1608-2591-51B2-9225-B50D3D9C9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055"/>
            <a:stretch/>
          </p:blipFill>
          <p:spPr>
            <a:xfrm>
              <a:off x="6096000" y="3218939"/>
              <a:ext cx="2406869" cy="1211410"/>
            </a:xfrm>
            <a:prstGeom prst="rect">
              <a:avLst/>
            </a:prstGeom>
          </p:spPr>
        </p:pic>
        <p:pic>
          <p:nvPicPr>
            <p:cNvPr id="10" name="그림 9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EC702EF5-7199-0C12-5347-BB2329A1D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787" b="8284"/>
            <a:stretch/>
          </p:blipFill>
          <p:spPr>
            <a:xfrm>
              <a:off x="6096000" y="4369939"/>
              <a:ext cx="2406869" cy="892169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899FD9E-61E8-BCD2-12F9-B73CFAF3D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676" y="4465252"/>
            <a:ext cx="4200727" cy="1992215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3B077F0-D4C9-D5A5-CC2C-C0190A268674}"/>
              </a:ext>
            </a:extLst>
          </p:cNvPr>
          <p:cNvCxnSpPr/>
          <p:nvPr/>
        </p:nvCxnSpPr>
        <p:spPr>
          <a:xfrm>
            <a:off x="541511" y="243961"/>
            <a:ext cx="0" cy="4680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A18BD21-6483-7A2E-C2FD-B3BDF1E326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7"/>
          <a:stretch/>
        </p:blipFill>
        <p:spPr>
          <a:xfrm>
            <a:off x="1677596" y="1804999"/>
            <a:ext cx="3969776" cy="25761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208529-BECE-60E2-A396-6AD9411B8D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3" t="3352"/>
          <a:stretch/>
        </p:blipFill>
        <p:spPr>
          <a:xfrm>
            <a:off x="1677597" y="4300693"/>
            <a:ext cx="3969775" cy="24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7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701249-942E-E669-A4C4-57A522FAAE93}"/>
              </a:ext>
            </a:extLst>
          </p:cNvPr>
          <p:cNvSpPr txBox="1"/>
          <p:nvPr/>
        </p:nvSpPr>
        <p:spPr>
          <a:xfrm>
            <a:off x="713868" y="243962"/>
            <a:ext cx="8288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+mn-ea"/>
              </a:rPr>
              <a:t>3</a:t>
            </a:r>
            <a:r>
              <a:rPr kumimoji="1" lang="en-US" altLang="ko-Kore-KR" sz="2400" b="1" dirty="0">
                <a:latin typeface="+mn-ea"/>
              </a:rPr>
              <a:t>. </a:t>
            </a:r>
            <a:r>
              <a:rPr kumimoji="1" lang="en-US" altLang="ko-Kore-KR" sz="2400" b="1" dirty="0"/>
              <a:t>Image</a:t>
            </a:r>
            <a:r>
              <a:rPr kumimoji="1" lang="ko-KR" altLang="en-US" sz="2400" b="1" dirty="0"/>
              <a:t> </a:t>
            </a:r>
            <a:r>
              <a:rPr kumimoji="1" lang="en-US" altLang="ko-Kore-KR" sz="2400" b="1" dirty="0"/>
              <a:t>Classification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&amp; </a:t>
            </a:r>
            <a:r>
              <a:rPr kumimoji="1" lang="en-US" altLang="ko-Kore-KR" sz="2400" b="1" dirty="0">
                <a:latin typeface="+mn-ea"/>
              </a:rPr>
              <a:t>Result </a:t>
            </a:r>
            <a:r>
              <a:rPr kumimoji="1" lang="en-US" altLang="ko-KR" sz="2400" b="1" dirty="0">
                <a:latin typeface="+mn-ea"/>
              </a:rPr>
              <a:t>(</a:t>
            </a:r>
            <a:r>
              <a:rPr kumimoji="1" lang="ko-KR" altLang="en-US" sz="2400" b="1" dirty="0">
                <a:latin typeface="+mn-ea"/>
              </a:rPr>
              <a:t>결과 이미지</a:t>
            </a:r>
            <a:r>
              <a:rPr kumimoji="1" lang="en-US" altLang="ko-KR" sz="2400" b="1" dirty="0">
                <a:latin typeface="+mn-ea"/>
              </a:rPr>
              <a:t>)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– </a:t>
            </a:r>
            <a:r>
              <a:rPr kumimoji="1" lang="en-US" altLang="ko-KR" sz="2400" b="1" dirty="0" err="1">
                <a:latin typeface="+mn-ea"/>
              </a:rPr>
              <a:t>Kunrling</a:t>
            </a:r>
            <a:r>
              <a:rPr kumimoji="1" lang="en-US" altLang="ko-KR" sz="2400" b="1" dirty="0">
                <a:latin typeface="+mn-ea"/>
              </a:rPr>
              <a:t> </a:t>
            </a:r>
            <a:r>
              <a:rPr kumimoji="1" lang="ko-KR" altLang="en-US" sz="2400" b="1" dirty="0">
                <a:latin typeface="+mn-ea"/>
              </a:rPr>
              <a:t> </a:t>
            </a:r>
            <a:endParaRPr lang="ko-Kore-KR" altLang="en-US" sz="2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98A69-D85A-A34A-2764-DCBBDC1E70BF}"/>
              </a:ext>
            </a:extLst>
          </p:cNvPr>
          <p:cNvSpPr txBox="1"/>
          <p:nvPr/>
        </p:nvSpPr>
        <p:spPr>
          <a:xfrm>
            <a:off x="713869" y="874450"/>
            <a:ext cx="577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+mn-ea"/>
              </a:rPr>
              <a:t>Train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: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6479</a:t>
            </a:r>
            <a:r>
              <a:rPr lang="ko-KR" altLang="en-US" sz="2000" b="1" i="0" dirty="0">
                <a:effectLst/>
                <a:latin typeface="+mn-ea"/>
              </a:rPr>
              <a:t>장 </a:t>
            </a:r>
            <a:r>
              <a:rPr lang="en-US" altLang="ko-Kore-KR" sz="2000" b="1" i="0" dirty="0">
                <a:effectLst/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Validation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: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719</a:t>
            </a:r>
            <a:r>
              <a:rPr kumimoji="1" lang="ko-KR" altLang="en-US" sz="2000" b="1" dirty="0">
                <a:latin typeface="+mn-ea"/>
              </a:rPr>
              <a:t>장  </a:t>
            </a:r>
            <a:r>
              <a:rPr kumimoji="1" lang="en-US" altLang="ko-KR" sz="2000" b="1" dirty="0">
                <a:latin typeface="+mn-ea"/>
              </a:rPr>
              <a:t>Test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:</a:t>
            </a:r>
            <a:r>
              <a:rPr kumimoji="1" lang="ko-KR" altLang="en-US" sz="2000" b="1" dirty="0">
                <a:latin typeface="+mn-ea"/>
              </a:rPr>
              <a:t> </a:t>
            </a:r>
            <a:r>
              <a:rPr kumimoji="1" lang="en-US" altLang="ko-KR" sz="2000" b="1" dirty="0">
                <a:latin typeface="+mn-ea"/>
              </a:rPr>
              <a:t>477</a:t>
            </a:r>
            <a:r>
              <a:rPr kumimoji="1" lang="ko-KR" altLang="en-US" sz="2000" b="1" dirty="0">
                <a:latin typeface="+mn-ea"/>
              </a:rPr>
              <a:t>개</a:t>
            </a:r>
            <a:endParaRPr kumimoji="1" lang="ko-Kore-KR" altLang="en-US" sz="2000" b="1" dirty="0">
              <a:latin typeface="+mn-ea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3B077F0-D4C9-D5A5-CC2C-C0190A268674}"/>
              </a:ext>
            </a:extLst>
          </p:cNvPr>
          <p:cNvCxnSpPr/>
          <p:nvPr/>
        </p:nvCxnSpPr>
        <p:spPr>
          <a:xfrm>
            <a:off x="541511" y="243961"/>
            <a:ext cx="0" cy="4680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F8E08CC-9768-9C4F-DAE2-DA33E81C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" y="1327312"/>
            <a:ext cx="9621099" cy="46166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B0FF5C-5C70-E3BE-C23A-8779782B9785}"/>
              </a:ext>
            </a:extLst>
          </p:cNvPr>
          <p:cNvGrpSpPr/>
          <p:nvPr/>
        </p:nvGrpSpPr>
        <p:grpSpPr>
          <a:xfrm>
            <a:off x="6313676" y="1935680"/>
            <a:ext cx="2995360" cy="2618395"/>
            <a:chOff x="6252874" y="2177590"/>
            <a:chExt cx="2995360" cy="261839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D2E14D-1529-A0D4-E687-0517A18B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874" y="2177590"/>
              <a:ext cx="2995360" cy="106614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47B74EB-325C-06BF-1685-07B039FC4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929"/>
            <a:stretch/>
          </p:blipFill>
          <p:spPr>
            <a:xfrm>
              <a:off x="6313676" y="3222282"/>
              <a:ext cx="2930334" cy="82013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2270D47-CD60-1AC8-CC51-6676D35A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3676" y="3905970"/>
              <a:ext cx="2930334" cy="890015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5AFDE71-4AD5-9647-2D2C-785987EEE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676" y="4700778"/>
            <a:ext cx="4470588" cy="17149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9C9BA43-46D5-CB80-06C7-1C6D53CFF8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99"/>
          <a:stretch/>
        </p:blipFill>
        <p:spPr>
          <a:xfrm>
            <a:off x="1934558" y="4069632"/>
            <a:ext cx="3407646" cy="27781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9FCD2-EE36-6251-EB3D-33BC95D43A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99" t="2391" b="1233"/>
          <a:stretch/>
        </p:blipFill>
        <p:spPr>
          <a:xfrm>
            <a:off x="1858214" y="1841729"/>
            <a:ext cx="3483989" cy="23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0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75F18-D1DB-057D-593C-6649535F8E92}"/>
              </a:ext>
            </a:extLst>
          </p:cNvPr>
          <p:cNvSpPr txBox="1"/>
          <p:nvPr/>
        </p:nvSpPr>
        <p:spPr>
          <a:xfrm>
            <a:off x="600075" y="2875002"/>
            <a:ext cx="3211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dirty="0"/>
              <a:t>Back up</a:t>
            </a:r>
            <a:endParaRPr kumimoji="1" lang="ko-Kore-KR" altLang="en-US" sz="6600" dirty="0"/>
          </a:p>
        </p:txBody>
      </p:sp>
      <p:pic>
        <p:nvPicPr>
          <p:cNvPr id="3" name="그림 2" descr="하늘, 실외, 자연, 구름이(가) 표시된 사진&#10;&#10;자동 생성된 설명">
            <a:extLst>
              <a:ext uri="{FF2B5EF4-FFF2-40B4-BE49-F238E27FC236}">
                <a16:creationId xmlns:a16="http://schemas.microsoft.com/office/drawing/2014/main" id="{2ABD20E2-7CDD-6619-1377-36AE9BF61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" r="6336" b="1797"/>
          <a:stretch/>
        </p:blipFill>
        <p:spPr>
          <a:xfrm>
            <a:off x="4110127" y="0"/>
            <a:ext cx="8081873" cy="685800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448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701249-942E-E669-A4C4-57A522FAAE93}"/>
              </a:ext>
            </a:extLst>
          </p:cNvPr>
          <p:cNvSpPr txBox="1"/>
          <p:nvPr/>
        </p:nvSpPr>
        <p:spPr>
          <a:xfrm>
            <a:off x="164523" y="286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400" b="1" dirty="0"/>
              <a:t>Image Classification(Rivet CNN </a:t>
            </a:r>
            <a:r>
              <a:rPr kumimoji="1" lang="ko-KR" altLang="en-US" sz="2400" b="1" dirty="0"/>
              <a:t>모델</a:t>
            </a:r>
            <a:r>
              <a:rPr kumimoji="1" lang="en-US" altLang="ko-Kore-KR" sz="2400" b="1" dirty="0"/>
              <a:t>)</a:t>
            </a:r>
            <a:endParaRPr lang="ko-Kore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3BD9CC-C5CC-33C4-D1AA-38672944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88" y="1463092"/>
            <a:ext cx="4296714" cy="89885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42E0A9D-F9C8-B438-CB8A-E76A969A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07" y="210306"/>
            <a:ext cx="4453952" cy="664769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477084E-DD92-E3C6-CE4E-9FB9216C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88" y="3740515"/>
            <a:ext cx="4296714" cy="21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701249-942E-E669-A4C4-57A522FAAE93}"/>
              </a:ext>
            </a:extLst>
          </p:cNvPr>
          <p:cNvSpPr txBox="1"/>
          <p:nvPr/>
        </p:nvSpPr>
        <p:spPr>
          <a:xfrm>
            <a:off x="164523" y="286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400" b="1" dirty="0"/>
              <a:t>Image Classification(</a:t>
            </a:r>
            <a:r>
              <a:rPr kumimoji="1" lang="en-US" altLang="ko-KR" sz="2400" b="1" dirty="0" err="1">
                <a:latin typeface="+mn-ea"/>
              </a:rPr>
              <a:t>Kunrling</a:t>
            </a:r>
            <a:r>
              <a:rPr kumimoji="1" lang="en-US" altLang="ko-Kore-KR" sz="2400" b="1" dirty="0"/>
              <a:t> CNN </a:t>
            </a:r>
            <a:r>
              <a:rPr kumimoji="1" lang="ko-KR" altLang="en-US" sz="2400" b="1" dirty="0"/>
              <a:t>모델</a:t>
            </a:r>
            <a:r>
              <a:rPr kumimoji="1" lang="en-US" altLang="ko-Kore-KR" sz="2400" b="1" dirty="0"/>
              <a:t>)</a:t>
            </a:r>
            <a:endParaRPr lang="ko-Kore-KR" altLang="en-US" sz="2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6E36E8-3A4D-E7DF-721B-CC186817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52" y="829250"/>
            <a:ext cx="5905500" cy="53721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900DC5F-5ED9-9B62-5BC1-80D9E0A58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45" y="1325579"/>
            <a:ext cx="4826000" cy="850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E9D32-4FAF-51BB-0F02-E0FE3112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45" y="3462845"/>
            <a:ext cx="41529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54C0E-CEC4-C59D-8DEE-E3255377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677" y="94234"/>
            <a:ext cx="6493244" cy="6669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ACC0B-F8A5-C9AA-D421-4C6C75A61764}"/>
              </a:ext>
            </a:extLst>
          </p:cNvPr>
          <p:cNvSpPr txBox="1"/>
          <p:nvPr/>
        </p:nvSpPr>
        <p:spPr>
          <a:xfrm>
            <a:off x="1175657" y="305966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결과</a:t>
            </a:r>
            <a:r>
              <a:rPr kumimoji="1" lang="ko-KR" altLang="en-US" dirty="0"/>
              <a:t> 이미지 분류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293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42172-0427-D600-1085-A967ED0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데이터 관련 조사 및 이해</a:t>
            </a:r>
            <a:endParaRPr kumimoji="1" lang="ko-Kore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834188-52F8-04E0-EEBA-79D484D1B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2705919"/>
            <a:ext cx="3909646" cy="250372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F0B7E-263C-4A30-346C-1E3481BB5934}"/>
              </a:ext>
            </a:extLst>
          </p:cNvPr>
          <p:cNvSpPr txBox="1"/>
          <p:nvPr/>
        </p:nvSpPr>
        <p:spPr>
          <a:xfrm>
            <a:off x="4646309" y="2784633"/>
            <a:ext cx="7867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파이프</a:t>
            </a:r>
            <a:r>
              <a:rPr kumimoji="1" lang="ko-KR" altLang="en-US" sz="2400" b="1" dirty="0"/>
              <a:t> </a:t>
            </a:r>
            <a:r>
              <a:rPr kumimoji="1" lang="ko-Kore-KR" altLang="en-US" sz="2400" b="1" dirty="0"/>
              <a:t>널링</a:t>
            </a:r>
            <a:r>
              <a:rPr kumimoji="1" lang="en-US" altLang="ko-Kore-KR" sz="2400" b="1" dirty="0"/>
              <a:t>(</a:t>
            </a:r>
            <a:r>
              <a:rPr kumimoji="1" lang="en-US" altLang="ko-Kore-KR" sz="2400" b="1" dirty="0" err="1"/>
              <a:t>Kunrling</a:t>
            </a:r>
            <a:r>
              <a:rPr kumimoji="1" lang="en-US" altLang="ko-Kore-KR" sz="2400" b="1" dirty="0"/>
              <a:t>)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+mn-ea"/>
              </a:rPr>
              <a:t>-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+mn-ea"/>
              </a:rPr>
              <a:t>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+mn-ea"/>
              </a:rPr>
              <a:t>기계나 공구 등에서 손으로 잡는 부분으로 미끄러지지 않게 만든 모양</a:t>
            </a:r>
            <a:endParaRPr kumimoji="1" lang="en-US" altLang="ko-KR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4129C-941C-6F7E-0825-443D1D028FBB}"/>
              </a:ext>
            </a:extLst>
          </p:cNvPr>
          <p:cNvSpPr txBox="1"/>
          <p:nvPr/>
        </p:nvSpPr>
        <p:spPr>
          <a:xfrm>
            <a:off x="4646309" y="4403263"/>
            <a:ext cx="5198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/>
              <a:t>파이프</a:t>
            </a:r>
            <a:r>
              <a:rPr kumimoji="1" lang="ko-KR" altLang="en-US" sz="2400" b="1" dirty="0"/>
              <a:t> </a:t>
            </a:r>
            <a:r>
              <a:rPr kumimoji="1" lang="ko-Kore-KR" altLang="en-US" sz="2400" b="1" dirty="0"/>
              <a:t>리벳</a:t>
            </a:r>
            <a:r>
              <a:rPr kumimoji="1" lang="en-US" altLang="ko-Kore-KR" sz="2400" b="1" dirty="0"/>
              <a:t>(Rivet</a:t>
            </a:r>
            <a:r>
              <a:rPr kumimoji="1" lang="en-US" altLang="ko-KR" sz="2400" b="1" dirty="0"/>
              <a:t>)</a:t>
            </a:r>
            <a:r>
              <a:rPr kumimoji="1" lang="ko-KR" altLang="en-US" sz="2400" b="1" dirty="0"/>
              <a:t> </a:t>
            </a:r>
            <a:endParaRPr kumimoji="1" lang="en-US" altLang="ko-KR" sz="2400" b="1" dirty="0"/>
          </a:p>
          <a:p>
            <a:r>
              <a:rPr lang="en-US" altLang="ko-KR" i="0" dirty="0">
                <a:solidFill>
                  <a:srgbClr val="555555"/>
                </a:solidFill>
                <a:effectLst/>
                <a:latin typeface="+mn-ea"/>
              </a:rPr>
              <a:t>-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+mn-ea"/>
              </a:rPr>
              <a:t> </a:t>
            </a:r>
            <a:r>
              <a:rPr lang="ko-KR" altLang="en-US" b="1" i="0" dirty="0">
                <a:effectLst/>
                <a:latin typeface="+mn-ea"/>
              </a:rPr>
              <a:t>얇은 판재를 영구적으로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i="0" dirty="0">
                <a:effectLst/>
                <a:latin typeface="+mn-ea"/>
              </a:rPr>
              <a:t>결합시키는 연성금속핀</a:t>
            </a:r>
            <a:endParaRPr kumimoji="1" lang="ko-Kore-KR" altLang="en-US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9580E-7132-CB20-59FF-941D4B711F23}"/>
              </a:ext>
            </a:extLst>
          </p:cNvPr>
          <p:cNvSpPr txBox="1"/>
          <p:nvPr/>
        </p:nvSpPr>
        <p:spPr>
          <a:xfrm>
            <a:off x="2199533" y="52096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양품</a:t>
            </a:r>
          </a:p>
        </p:txBody>
      </p:sp>
    </p:spTree>
    <p:extLst>
      <p:ext uri="{BB962C8B-B14F-4D97-AF65-F5344CB8AC3E}">
        <p14:creationId xmlns:p14="http://schemas.microsoft.com/office/powerpoint/2010/main" val="356602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87BCD-BF67-6AB7-D88E-17167842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>
                <a:latin typeface="+mn-ea"/>
                <a:ea typeface="+mn-ea"/>
              </a:rPr>
              <a:t>대회측에서</a:t>
            </a:r>
            <a:r>
              <a:rPr kumimoji="1" lang="ko-KR" altLang="en-US" b="1" dirty="0">
                <a:latin typeface="+mn-ea"/>
                <a:ea typeface="+mn-ea"/>
              </a:rPr>
              <a:t> 제공 해준 데이터  </a:t>
            </a:r>
            <a:endParaRPr kumimoji="1" lang="ko-Kore-KR" altLang="en-US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DFD89-1FE5-E42F-EB87-4E79E5797A37}"/>
              </a:ext>
            </a:extLst>
          </p:cNvPr>
          <p:cNvSpPr txBox="1"/>
          <p:nvPr/>
        </p:nvSpPr>
        <p:spPr>
          <a:xfrm>
            <a:off x="742335" y="2272564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+mn-ea"/>
              </a:rPr>
              <a:t>데이터</a:t>
            </a:r>
            <a:r>
              <a:rPr kumimoji="1" lang="ko-KR" altLang="en-US" sz="2400" b="1" dirty="0">
                <a:latin typeface="+mn-ea"/>
              </a:rPr>
              <a:t> 유형 </a:t>
            </a:r>
            <a:r>
              <a:rPr kumimoji="1" lang="en-US" altLang="ko-KR" sz="2400" b="1" dirty="0">
                <a:latin typeface="+mn-ea"/>
              </a:rPr>
              <a:t>-</a:t>
            </a:r>
            <a:r>
              <a:rPr kumimoji="1" lang="ko-KR" altLang="en-US" sz="2400" b="1" dirty="0">
                <a:latin typeface="+mn-ea"/>
              </a:rPr>
              <a:t> 양품</a:t>
            </a:r>
            <a:endParaRPr kumimoji="1" lang="ko-Kore-KR" altLang="en-US" sz="24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A52D-A4E9-C136-0820-3DC1606E5F8B}"/>
              </a:ext>
            </a:extLst>
          </p:cNvPr>
          <p:cNvSpPr txBox="1"/>
          <p:nvPr/>
        </p:nvSpPr>
        <p:spPr>
          <a:xfrm>
            <a:off x="970502" y="3704142"/>
            <a:ext cx="10916698" cy="1364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1" lang="en-US" altLang="ko-Kore-KR" b="1" dirty="0">
                <a:latin typeface="+mn-ea"/>
              </a:rPr>
              <a:t>Rivet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b="1" dirty="0" err="1">
                <a:solidFill>
                  <a:srgbClr val="000000"/>
                </a:solidFill>
                <a:effectLst/>
                <a:latin typeface="+mn-ea"/>
              </a:rPr>
              <a:t>미압입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kumimoji="1" lang="en-US" altLang="ko-Kore-KR" dirty="0">
                <a:latin typeface="+mn-ea"/>
              </a:rPr>
              <a:t>Rivet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이 </a:t>
            </a:r>
            <a:r>
              <a:rPr kumimoji="1" lang="en-US" altLang="ko-KR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dirty="0" err="1">
                <a:latin typeface="+mn-ea"/>
              </a:rPr>
              <a:t>unrling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에 완벽하게 끼워지지 않은 형태</a:t>
            </a:r>
            <a:endParaRPr lang="ko-KR" altLang="en-US" dirty="0">
              <a:effectLst/>
              <a:latin typeface="+mn-ea"/>
            </a:endParaRPr>
          </a:p>
          <a:p>
            <a:pPr marL="285750" indent="-2857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1" lang="en-US" altLang="ko-KR" b="1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b="1" dirty="0" err="1">
                <a:latin typeface="+mn-ea"/>
              </a:rPr>
              <a:t>unrling</a:t>
            </a:r>
            <a:r>
              <a:rPr kumimoji="1" lang="ko-KR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찍힘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공정 이동 과정에서 낙하로 인해 </a:t>
            </a:r>
            <a:r>
              <a:rPr kumimoji="1" lang="en-US" altLang="ko-KR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dirty="0" err="1">
                <a:latin typeface="+mn-ea"/>
              </a:rPr>
              <a:t>unrling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에 스크래치이 발생하는 형태</a:t>
            </a:r>
            <a:endParaRPr lang="ko-KR" altLang="en-US" dirty="0">
              <a:effectLst/>
              <a:latin typeface="+mn-ea"/>
            </a:endParaRPr>
          </a:p>
          <a:p>
            <a:pPr marL="285750" indent="-2857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800" b="1" dirty="0" err="1">
                <a:solidFill>
                  <a:srgbClr val="000000"/>
                </a:solidFill>
                <a:effectLst/>
                <a:latin typeface="+mn-ea"/>
              </a:rPr>
              <a:t>이중선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전조 과정에서 베어링 이상으로 인해 </a:t>
            </a:r>
            <a:r>
              <a:rPr kumimoji="1" lang="en-US" altLang="ko-KR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dirty="0" err="1">
                <a:latin typeface="+mn-ea"/>
              </a:rPr>
              <a:t>unrling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에 이중선이 발생하는 형태</a:t>
            </a:r>
            <a:endParaRPr lang="ko-KR" altLang="en-US" dirty="0"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C672F-9C1D-0106-96C4-077E64EAA397}"/>
              </a:ext>
            </a:extLst>
          </p:cNvPr>
          <p:cNvSpPr txBox="1"/>
          <p:nvPr/>
        </p:nvSpPr>
        <p:spPr>
          <a:xfrm>
            <a:off x="742335" y="3278577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+mn-ea"/>
              </a:rPr>
              <a:t>데이터</a:t>
            </a:r>
            <a:r>
              <a:rPr kumimoji="1" lang="ko-KR" altLang="en-US" sz="2400" b="1" dirty="0">
                <a:latin typeface="+mn-ea"/>
              </a:rPr>
              <a:t> 유형 </a:t>
            </a:r>
            <a:r>
              <a:rPr kumimoji="1" lang="en-US" altLang="ko-KR" sz="2400" b="1" dirty="0">
                <a:latin typeface="+mn-ea"/>
              </a:rPr>
              <a:t>-</a:t>
            </a:r>
            <a:r>
              <a:rPr kumimoji="1" lang="ko-KR" altLang="en-US" sz="2400" b="1" dirty="0">
                <a:latin typeface="+mn-ea"/>
              </a:rPr>
              <a:t> 불량</a:t>
            </a:r>
            <a:endParaRPr kumimoji="1" lang="ko-Kore-KR" altLang="en-US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FCC13-D196-C0DC-8E63-DA48B9AC07B5}"/>
              </a:ext>
            </a:extLst>
          </p:cNvPr>
          <p:cNvSpPr txBox="1"/>
          <p:nvPr/>
        </p:nvSpPr>
        <p:spPr>
          <a:xfrm>
            <a:off x="970502" y="2784330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양품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kumimoji="1" lang="en-US" altLang="ko-Kore-KR" dirty="0">
                <a:latin typeface="+mn-ea"/>
              </a:rPr>
              <a:t>Rivet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이 </a:t>
            </a:r>
            <a:r>
              <a:rPr kumimoji="1" lang="en-US" altLang="ko-KR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dirty="0" err="1">
                <a:latin typeface="+mn-ea"/>
              </a:rPr>
              <a:t>unrling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에 완벽하게 끼워진 형태</a:t>
            </a:r>
            <a:endParaRPr lang="ko-KR" altLang="en-US" dirty="0"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472D9-5A81-6746-C53E-718FC49E3BFD}"/>
              </a:ext>
            </a:extLst>
          </p:cNvPr>
          <p:cNvSpPr txBox="1"/>
          <p:nvPr/>
        </p:nvSpPr>
        <p:spPr>
          <a:xfrm>
            <a:off x="742335" y="5254503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latin typeface="+mn-ea"/>
              </a:rPr>
              <a:t>어노테이션</a:t>
            </a:r>
            <a:r>
              <a:rPr kumimoji="1" lang="ko-KR" altLang="en-US" sz="2400" b="1" dirty="0">
                <a:latin typeface="+mn-ea"/>
              </a:rPr>
              <a:t> 데이터 제공 </a:t>
            </a:r>
            <a:endParaRPr kumimoji="1" lang="ko-Kore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A450B-97B9-6CA2-1983-42CAC34D4F95}"/>
              </a:ext>
            </a:extLst>
          </p:cNvPr>
          <p:cNvSpPr txBox="1"/>
          <p:nvPr/>
        </p:nvSpPr>
        <p:spPr>
          <a:xfrm>
            <a:off x="970502" y="5717002"/>
            <a:ext cx="1126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ko-Kore-KR" sz="1800" dirty="0">
                <a:solidFill>
                  <a:srgbClr val="000000"/>
                </a:solidFill>
                <a:effectLst/>
                <a:latin typeface="+mn-ea"/>
              </a:rPr>
              <a:t> CNN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기반의 이미지 분류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객체인식모델 학습에 활용가능한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Rivet , </a:t>
            </a:r>
            <a:r>
              <a:rPr kumimoji="1" lang="en-US" altLang="ko-KR" dirty="0" err="1">
                <a:solidFill>
                  <a:srgbClr val="000000"/>
                </a:solidFill>
                <a:effectLst/>
                <a:latin typeface="+mn-ea"/>
              </a:rPr>
              <a:t>K</a:t>
            </a:r>
            <a:r>
              <a:rPr kumimoji="1" lang="en-US" altLang="ko-Kore-KR" sz="1800" dirty="0" err="1">
                <a:latin typeface="+mn-ea"/>
              </a:rPr>
              <a:t>unrling</a:t>
            </a:r>
            <a:r>
              <a:rPr kumimoji="1" lang="en-US" altLang="ko-Kore-KR" sz="1800" dirty="0">
                <a:latin typeface="+mn-ea"/>
              </a:rPr>
              <a:t> , </a:t>
            </a:r>
            <a:r>
              <a:rPr kumimoji="1" lang="ko-KR" altLang="en-US" sz="1800" dirty="0">
                <a:latin typeface="+mn-ea"/>
              </a:rPr>
              <a:t>찍힘 </a:t>
            </a:r>
            <a:r>
              <a:rPr lang="ko-KR" altLang="en-US" sz="1800" b="1" dirty="0" err="1">
                <a:solidFill>
                  <a:srgbClr val="000000"/>
                </a:solidFill>
                <a:effectLst/>
                <a:latin typeface="+mn-ea"/>
              </a:rPr>
              <a:t>어노테이션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n-ea"/>
              </a:rPr>
              <a:t> 데이터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+mn-ea"/>
              </a:rPr>
              <a:t> 제공</a:t>
            </a:r>
            <a:endParaRPr lang="ko-KR" altLang="en-US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239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A14C8-BE72-10AB-AAAA-F835B4E5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이미지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8165E3-EB7C-D0DD-8150-C983AD93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54" y="2473407"/>
            <a:ext cx="6108194" cy="17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67970-9666-2F48-A89E-55BD091A0487}"/>
              </a:ext>
            </a:extLst>
          </p:cNvPr>
          <p:cNvSpPr txBox="1"/>
          <p:nvPr/>
        </p:nvSpPr>
        <p:spPr>
          <a:xfrm>
            <a:off x="5104058" y="2150125"/>
            <a:ext cx="83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불량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CF515-D9C7-421D-40A3-A1F9125E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54" y="4785788"/>
            <a:ext cx="6108195" cy="1741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1CB22-2F97-F768-9F6D-D7597EAB4458}"/>
              </a:ext>
            </a:extLst>
          </p:cNvPr>
          <p:cNvSpPr txBox="1"/>
          <p:nvPr/>
        </p:nvSpPr>
        <p:spPr>
          <a:xfrm>
            <a:off x="5104059" y="4421074"/>
            <a:ext cx="15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어노테이션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4B4CD-93CA-EFEE-6DAE-09BFE24FC5B1}"/>
              </a:ext>
            </a:extLst>
          </p:cNvPr>
          <p:cNvSpPr txBox="1"/>
          <p:nvPr/>
        </p:nvSpPr>
        <p:spPr>
          <a:xfrm>
            <a:off x="629594" y="2664047"/>
            <a:ext cx="83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양품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86D182-1E60-0FEA-1A05-2A629A2D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70" y="3033379"/>
            <a:ext cx="3487931" cy="26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3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D3819-5CD8-FAB5-D3DD-3CFC7DE0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Architecture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64DA8-76BB-3DE0-6492-230C20AF659D}"/>
              </a:ext>
            </a:extLst>
          </p:cNvPr>
          <p:cNvSpPr txBox="1"/>
          <p:nvPr/>
        </p:nvSpPr>
        <p:spPr>
          <a:xfrm>
            <a:off x="1518079" y="2342236"/>
            <a:ext cx="2018501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O</a:t>
            </a:r>
            <a:r>
              <a:rPr kumimoji="1" lang="en-US" altLang="ko-Kore-KR" b="1" dirty="0"/>
              <a:t>bject detection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00B7A-BB87-4211-5052-7AC9C9E6F433}"/>
              </a:ext>
            </a:extLst>
          </p:cNvPr>
          <p:cNvSpPr txBox="1"/>
          <p:nvPr/>
        </p:nvSpPr>
        <p:spPr>
          <a:xfrm>
            <a:off x="4620955" y="2330872"/>
            <a:ext cx="250902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Image preprocessing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30483-9645-AC23-DEC5-73B1AAFCF917}"/>
              </a:ext>
            </a:extLst>
          </p:cNvPr>
          <p:cNvSpPr txBox="1"/>
          <p:nvPr/>
        </p:nvSpPr>
        <p:spPr>
          <a:xfrm>
            <a:off x="8214350" y="2330417"/>
            <a:ext cx="332014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Image Classification </a:t>
            </a:r>
            <a:r>
              <a:rPr kumimoji="1" lang="en-US" altLang="ko-KR" b="1" dirty="0"/>
              <a:t>&amp; Result</a:t>
            </a:r>
            <a:endParaRPr kumimoji="1" lang="ko-Kore-KR" altLang="en-US" b="1" dirty="0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C80F957C-F9A4-F301-D0DD-E87F54A85598}"/>
              </a:ext>
            </a:extLst>
          </p:cNvPr>
          <p:cNvGrpSpPr/>
          <p:nvPr/>
        </p:nvGrpSpPr>
        <p:grpSpPr>
          <a:xfrm>
            <a:off x="190760" y="3128109"/>
            <a:ext cx="11810480" cy="2639150"/>
            <a:chOff x="190760" y="3128109"/>
            <a:chExt cx="11810480" cy="2639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64A54B-E4E5-1B53-2402-7B4CD45A6F71}"/>
                </a:ext>
              </a:extLst>
            </p:cNvPr>
            <p:cNvSpPr txBox="1"/>
            <p:nvPr/>
          </p:nvSpPr>
          <p:spPr>
            <a:xfrm>
              <a:off x="9546446" y="5035966"/>
              <a:ext cx="655949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CNN</a:t>
              </a:r>
              <a:endParaRPr kumimoji="1" lang="ko-Kore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2C9BC0-3885-0518-6362-D49593371F8E}"/>
                </a:ext>
              </a:extLst>
            </p:cNvPr>
            <p:cNvSpPr txBox="1"/>
            <p:nvPr/>
          </p:nvSpPr>
          <p:spPr>
            <a:xfrm>
              <a:off x="3071966" y="3128109"/>
              <a:ext cx="607859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양품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F5EE9B-5E17-EAAA-8275-13140E3EE8B9}"/>
                </a:ext>
              </a:extLst>
            </p:cNvPr>
            <p:cNvSpPr txBox="1"/>
            <p:nvPr/>
          </p:nvSpPr>
          <p:spPr>
            <a:xfrm>
              <a:off x="3071966" y="3635595"/>
              <a:ext cx="607859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찍힘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FB6C7-1700-04AC-FF09-1812C4225F41}"/>
                </a:ext>
              </a:extLst>
            </p:cNvPr>
            <p:cNvSpPr txBox="1"/>
            <p:nvPr/>
          </p:nvSpPr>
          <p:spPr>
            <a:xfrm>
              <a:off x="3058699" y="4153544"/>
              <a:ext cx="819455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이중선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D4320D-D230-2E7A-EE2F-DAC5EF2AC36F}"/>
                </a:ext>
              </a:extLst>
            </p:cNvPr>
            <p:cNvSpPr txBox="1"/>
            <p:nvPr/>
          </p:nvSpPr>
          <p:spPr>
            <a:xfrm>
              <a:off x="1466978" y="5043228"/>
              <a:ext cx="792720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Rivet</a:t>
              </a:r>
              <a:endParaRPr kumimoji="1" lang="ko-Kore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EFED0A-C6D9-EC0C-832A-F9FBA71A27F5}"/>
                </a:ext>
              </a:extLst>
            </p:cNvPr>
            <p:cNvSpPr txBox="1"/>
            <p:nvPr/>
          </p:nvSpPr>
          <p:spPr>
            <a:xfrm>
              <a:off x="190760" y="4345769"/>
              <a:ext cx="1252266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Detection</a:t>
              </a:r>
              <a:endParaRPr kumimoji="1" lang="ko-Kore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8B049F-DB62-7F6F-991A-D70EFC7C2667}"/>
                </a:ext>
              </a:extLst>
            </p:cNvPr>
            <p:cNvSpPr txBox="1"/>
            <p:nvPr/>
          </p:nvSpPr>
          <p:spPr>
            <a:xfrm>
              <a:off x="4618409" y="5043228"/>
              <a:ext cx="3455056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</a:rPr>
                <a:t>Threshold</a:t>
              </a:r>
              <a:r>
                <a:rPr kumimoji="1" lang="ko-KR" altLang="en-US" b="1" dirty="0">
                  <a:latin typeface="+mn-ea"/>
                </a:rPr>
                <a:t> </a:t>
              </a:r>
              <a:r>
                <a:rPr kumimoji="1" lang="en-US" altLang="ko-Kore-KR" b="1" dirty="0">
                  <a:latin typeface="+mn-ea"/>
                </a:rPr>
                <a:t>+</a:t>
              </a:r>
              <a:r>
                <a:rPr kumimoji="1" lang="ko-KR" altLang="en-US" b="1" dirty="0">
                  <a:latin typeface="+mn-ea"/>
                </a:rPr>
                <a:t> </a:t>
              </a:r>
              <a:r>
                <a:rPr lang="en" altLang="ko-Kore-KR" b="1" i="0" dirty="0">
                  <a:solidFill>
                    <a:srgbClr val="202124"/>
                  </a:solidFill>
                  <a:effectLst/>
                  <a:latin typeface="+mn-ea"/>
                </a:rPr>
                <a:t>Morphology Type</a:t>
              </a:r>
              <a:endParaRPr lang="en" altLang="ko-Kore-KR" b="1" i="0" dirty="0">
                <a:solidFill>
                  <a:srgbClr val="222222"/>
                </a:solidFill>
                <a:effectLst/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8F8319-1691-1DBC-1172-BDF4E08CC72F}"/>
                </a:ext>
              </a:extLst>
            </p:cNvPr>
            <p:cNvSpPr txBox="1"/>
            <p:nvPr/>
          </p:nvSpPr>
          <p:spPr>
            <a:xfrm>
              <a:off x="1481551" y="3625063"/>
              <a:ext cx="1115645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 err="1"/>
                <a:t>Kunrling</a:t>
              </a:r>
              <a:endParaRPr kumimoji="1" lang="ko-Kore-KR" altLang="en-US" b="1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BB19E47-87CB-E586-C3D0-43D8EA79A124}"/>
                </a:ext>
              </a:extLst>
            </p:cNvPr>
            <p:cNvCxnSpPr>
              <a:cxnSpLocks/>
              <a:stCxn id="22" idx="0"/>
              <a:endCxn id="37" idx="1"/>
            </p:cNvCxnSpPr>
            <p:nvPr/>
          </p:nvCxnSpPr>
          <p:spPr>
            <a:xfrm flipV="1">
              <a:off x="816893" y="3809729"/>
              <a:ext cx="664658" cy="536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9ACA578-FF9B-24A2-8566-22DEED6822F3}"/>
                </a:ext>
              </a:extLst>
            </p:cNvPr>
            <p:cNvCxnSpPr>
              <a:cxnSpLocks/>
              <a:stCxn id="22" idx="2"/>
              <a:endCxn id="21" idx="1"/>
            </p:cNvCxnSpPr>
            <p:nvPr/>
          </p:nvCxnSpPr>
          <p:spPr>
            <a:xfrm>
              <a:off x="816893" y="4715101"/>
              <a:ext cx="650085" cy="5127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A3E5E2-126F-30F1-2668-70621B3F9E5A}"/>
                </a:ext>
              </a:extLst>
            </p:cNvPr>
            <p:cNvSpPr txBox="1"/>
            <p:nvPr/>
          </p:nvSpPr>
          <p:spPr>
            <a:xfrm>
              <a:off x="11216768" y="4350957"/>
              <a:ext cx="784472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결과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6D508CC6-13B9-30A1-CB73-908EBE90B3C6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0669974" y="3796590"/>
              <a:ext cx="546794" cy="739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012F013-4AE9-5DFD-BCE8-DFC1FB50F940}"/>
                </a:ext>
              </a:extLst>
            </p:cNvPr>
            <p:cNvCxnSpPr>
              <a:cxnSpLocks/>
              <a:stCxn id="16" idx="3"/>
              <a:endCxn id="50" idx="1"/>
            </p:cNvCxnSpPr>
            <p:nvPr/>
          </p:nvCxnSpPr>
          <p:spPr>
            <a:xfrm flipV="1">
              <a:off x="10202395" y="4535624"/>
              <a:ext cx="1014373" cy="6850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BFA3A401-9B99-C2AF-A413-5F9C62197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1842" y="4335417"/>
              <a:ext cx="4271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452CF06-E755-7B43-55A8-17711394166E}"/>
                </a:ext>
              </a:extLst>
            </p:cNvPr>
            <p:cNvCxnSpPr>
              <a:cxnSpLocks/>
            </p:cNvCxnSpPr>
            <p:nvPr/>
          </p:nvCxnSpPr>
          <p:spPr>
            <a:xfrm>
              <a:off x="2611842" y="3312775"/>
              <a:ext cx="0" cy="10329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784F1D6C-F231-BD24-AEC3-D9A1A8F816FD}"/>
                </a:ext>
              </a:extLst>
            </p:cNvPr>
            <p:cNvCxnSpPr>
              <a:cxnSpLocks/>
              <a:stCxn id="37" idx="3"/>
              <a:endCxn id="19" idx="1"/>
            </p:cNvCxnSpPr>
            <p:nvPr/>
          </p:nvCxnSpPr>
          <p:spPr>
            <a:xfrm>
              <a:off x="2597196" y="3809729"/>
              <a:ext cx="474770" cy="105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6C4193EB-5DFF-EFE9-44DB-96C855278C2B}"/>
                </a:ext>
              </a:extLst>
            </p:cNvPr>
            <p:cNvCxnSpPr>
              <a:cxnSpLocks/>
            </p:cNvCxnSpPr>
            <p:nvPr/>
          </p:nvCxnSpPr>
          <p:spPr>
            <a:xfrm>
              <a:off x="2611842" y="3312775"/>
              <a:ext cx="4402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52A250-CC86-28EC-2F7A-09250909389F}"/>
                </a:ext>
              </a:extLst>
            </p:cNvPr>
            <p:cNvSpPr txBox="1"/>
            <p:nvPr/>
          </p:nvSpPr>
          <p:spPr>
            <a:xfrm>
              <a:off x="9127532" y="3634593"/>
              <a:ext cx="1542441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ResNet50V2</a:t>
              </a:r>
              <a:endParaRPr kumimoji="1" lang="ko-Kore-KR" altLang="en-US" b="1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DF96828-C10C-D2BE-5D97-EDAF9CF02279}"/>
                </a:ext>
              </a:extLst>
            </p:cNvPr>
            <p:cNvCxnSpPr>
              <a:cxnSpLocks/>
              <a:stCxn id="34" idx="3"/>
              <a:endCxn id="16" idx="1"/>
            </p:cNvCxnSpPr>
            <p:nvPr/>
          </p:nvCxnSpPr>
          <p:spPr>
            <a:xfrm flipV="1">
              <a:off x="8073465" y="5220630"/>
              <a:ext cx="1472981" cy="72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FAD901-304F-DE0B-D0E5-0C9BDB4BAC63}"/>
                </a:ext>
              </a:extLst>
            </p:cNvPr>
            <p:cNvSpPr txBox="1"/>
            <p:nvPr/>
          </p:nvSpPr>
          <p:spPr>
            <a:xfrm>
              <a:off x="4614336" y="3635595"/>
              <a:ext cx="3459128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ko-Kore-KR" b="1" i="0" dirty="0">
                  <a:solidFill>
                    <a:srgbClr val="202124"/>
                  </a:solidFill>
                  <a:effectLst/>
                  <a:latin typeface="+mn-ea"/>
                </a:rPr>
                <a:t>Gaussian </a:t>
              </a:r>
              <a:r>
                <a:rPr kumimoji="1" lang="en-US" altLang="ko-Kore-KR" b="1" dirty="0">
                  <a:latin typeface="+mn-ea"/>
                </a:rPr>
                <a:t>+</a:t>
              </a:r>
              <a:r>
                <a:rPr kumimoji="1" lang="ko-KR" altLang="en-US" b="1" dirty="0">
                  <a:latin typeface="+mn-ea"/>
                </a:rPr>
                <a:t> </a:t>
              </a:r>
              <a:r>
                <a:rPr lang="en" altLang="ko-Kore-KR" b="1" i="0" dirty="0">
                  <a:solidFill>
                    <a:srgbClr val="202124"/>
                  </a:solidFill>
                  <a:effectLst/>
                  <a:latin typeface="+mn-ea"/>
                </a:rPr>
                <a:t>Morphology Type</a:t>
              </a:r>
              <a:endParaRPr lang="en" altLang="ko-Kore-KR" b="1" i="0" dirty="0">
                <a:solidFill>
                  <a:srgbClr val="222222"/>
                </a:solidFill>
                <a:effectLst/>
                <a:latin typeface="+mn-ea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CC72420-848E-4B4F-F0CE-84D390AF0A02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 flipV="1">
              <a:off x="8073464" y="3819259"/>
              <a:ext cx="1054068" cy="10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FBED9E-945C-36FB-DC73-80BBED8AEE5A}"/>
                </a:ext>
              </a:extLst>
            </p:cNvPr>
            <p:cNvSpPr txBox="1"/>
            <p:nvPr/>
          </p:nvSpPr>
          <p:spPr>
            <a:xfrm>
              <a:off x="2447986" y="5397928"/>
              <a:ext cx="1309548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리벳</a:t>
              </a:r>
              <a:r>
                <a:rPr kumimoji="1" lang="ko-KR" altLang="en-US" b="1" dirty="0"/>
                <a:t> </a:t>
              </a:r>
              <a:r>
                <a:rPr kumimoji="1" lang="ko-KR" altLang="en-US" b="1" dirty="0" err="1"/>
                <a:t>미압입</a:t>
              </a:r>
              <a:endParaRPr kumimoji="1" lang="ko-Kore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93A15A-4F27-F6D7-4999-8C3970E0D94C}"/>
                </a:ext>
              </a:extLst>
            </p:cNvPr>
            <p:cNvSpPr txBox="1"/>
            <p:nvPr/>
          </p:nvSpPr>
          <p:spPr>
            <a:xfrm>
              <a:off x="2447986" y="4718263"/>
              <a:ext cx="1115646" cy="3693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 err="1"/>
                <a:t>리벳</a:t>
              </a:r>
              <a:r>
                <a:rPr kumimoji="1" lang="ko-KR" altLang="en-US" b="1" dirty="0"/>
                <a:t> </a:t>
              </a:r>
              <a:r>
                <a:rPr kumimoji="1" lang="ko-KR" altLang="en-US" b="1" dirty="0" err="1"/>
                <a:t>압입</a:t>
              </a:r>
              <a:endParaRPr kumimoji="1" lang="ko-Kore-KR" altLang="en-US" b="1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E164DE0-AAF7-7DC9-03A5-68CE80E88FAD}"/>
                </a:ext>
              </a:extLst>
            </p:cNvPr>
            <p:cNvGrpSpPr/>
            <p:nvPr/>
          </p:nvGrpSpPr>
          <p:grpSpPr>
            <a:xfrm>
              <a:off x="2270369" y="4901929"/>
              <a:ext cx="177621" cy="680673"/>
              <a:chOff x="2943566" y="5422757"/>
              <a:chExt cx="181252" cy="910257"/>
            </a:xfrm>
          </p:grpSpPr>
          <p:cxnSp>
            <p:nvCxnSpPr>
              <p:cNvPr id="27" name="직선 연결선[R] 26">
                <a:extLst>
                  <a:ext uri="{FF2B5EF4-FFF2-40B4-BE49-F238E27FC236}">
                    <a16:creationId xmlns:a16="http://schemas.microsoft.com/office/drawing/2014/main" id="{544FB9EF-403A-F8A8-EB58-C8C1E4550A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950564" y="6333006"/>
                <a:ext cx="1742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id="{2B0B8977-DC3E-4814-5797-CE3A53A7F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3566" y="5422757"/>
                <a:ext cx="6998" cy="9102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3BF39C8A-975B-A4D8-0E14-D2B5EBF6193E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2950564" y="5422757"/>
                <a:ext cx="174254" cy="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D546A37-33D8-4150-611E-802A86CB747A}"/>
                </a:ext>
              </a:extLst>
            </p:cNvPr>
            <p:cNvGrpSpPr/>
            <p:nvPr/>
          </p:nvGrpSpPr>
          <p:grpSpPr>
            <a:xfrm rot="10800000">
              <a:off x="3563628" y="4900444"/>
              <a:ext cx="513736" cy="682153"/>
              <a:chOff x="5885958" y="3945628"/>
              <a:chExt cx="554287" cy="813963"/>
            </a:xfrm>
          </p:grpSpPr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9C0F6415-3D40-022C-4C86-C9CC5D5D8066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rot="10800000" flipH="1">
                <a:off x="5888833" y="4756621"/>
                <a:ext cx="5514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D2EEA75C-D99B-2EC2-3EC4-59612715176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960" y="3945633"/>
                <a:ext cx="0" cy="8139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0FD73F0A-D3B3-E032-8DDB-15B0A5872440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rot="10800000" flipV="1">
                <a:off x="5885960" y="3945631"/>
                <a:ext cx="345078" cy="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F2609164-5042-E126-0AF9-BE1D0DB631F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098955" y="3819259"/>
              <a:ext cx="522000" cy="10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CFD8044-1FCC-0561-41A0-1D625E5A59AE}"/>
                </a:ext>
              </a:extLst>
            </p:cNvPr>
            <p:cNvGrpSpPr/>
            <p:nvPr/>
          </p:nvGrpSpPr>
          <p:grpSpPr>
            <a:xfrm rot="10800000">
              <a:off x="3679825" y="3292618"/>
              <a:ext cx="440606" cy="1038385"/>
              <a:chOff x="4758213" y="2995931"/>
              <a:chExt cx="440606" cy="1038385"/>
            </a:xfrm>
          </p:grpSpPr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474F9ABB-CCFE-B733-0039-6DBF4D10F0FD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rot="10800000" flipH="1">
                <a:off x="4758213" y="4034316"/>
                <a:ext cx="44060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949EF065-7212-8632-E36F-FB446ACBB3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0106" y="3011674"/>
                <a:ext cx="19581" cy="10226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[R] 57">
                <a:extLst>
                  <a:ext uri="{FF2B5EF4-FFF2-40B4-BE49-F238E27FC236}">
                    <a16:creationId xmlns:a16="http://schemas.microsoft.com/office/drawing/2014/main" id="{9CCA261E-45CD-9BA7-6392-B40AD3F0923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760106" y="3505188"/>
                <a:ext cx="438713" cy="2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0159EC04-B439-9AF1-FC86-D1404AB5D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1306" y="2995931"/>
                <a:ext cx="22839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B634AE6C-EBF7-6AFA-1808-7D40263C7774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4074703" y="5227894"/>
              <a:ext cx="5437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28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E0BD-57DF-69A1-4FE6-638EF18F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1. Object Detection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en-US" altLang="ko-Kore-KR" b="1" dirty="0"/>
              <a:t>Rivet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27010-A1CC-2160-40D3-31533F24F3E9}"/>
              </a:ext>
            </a:extLst>
          </p:cNvPr>
          <p:cNvSpPr txBox="1"/>
          <p:nvPr/>
        </p:nvSpPr>
        <p:spPr>
          <a:xfrm>
            <a:off x="850384" y="2140445"/>
            <a:ext cx="102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데이터 이미지에 </a:t>
            </a:r>
            <a:r>
              <a:rPr kumimoji="1" lang="en-US" altLang="ko-KR" b="1" dirty="0" err="1"/>
              <a:t>K</a:t>
            </a:r>
            <a:r>
              <a:rPr kumimoji="1" lang="en-US" altLang="ko-Kore-KR" sz="1800" b="1" dirty="0" err="1"/>
              <a:t>unrling</a:t>
            </a:r>
            <a:r>
              <a:rPr kumimoji="1" lang="en-US" altLang="ko-Kore-KR" sz="1800" b="1" dirty="0"/>
              <a:t> </a:t>
            </a:r>
            <a:r>
              <a:rPr kumimoji="1" lang="ko-KR" altLang="en-US" b="1" dirty="0"/>
              <a:t>과 </a:t>
            </a:r>
            <a:r>
              <a:rPr kumimoji="1" lang="en-US" altLang="ko-Kore-KR" b="1" dirty="0"/>
              <a:t>Rivet</a:t>
            </a:r>
            <a:r>
              <a:rPr kumimoji="1" lang="ko-KR" altLang="en-US" b="1" dirty="0"/>
              <a:t> 부분을 객체 인식을 하기 위해 </a:t>
            </a:r>
            <a:r>
              <a:rPr lang="en" altLang="ko-Kore-KR" b="1" i="0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YOLOv5</a:t>
            </a:r>
            <a:r>
              <a:rPr lang="ko-KR" altLang="en-US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" altLang="ko-Kore-KR" b="1" i="0" dirty="0" err="1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YOLOv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이용하여 진행 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5714C-369E-A82F-8E72-748CB1F05F05}"/>
              </a:ext>
            </a:extLst>
          </p:cNvPr>
          <p:cNvSpPr txBox="1"/>
          <p:nvPr/>
        </p:nvSpPr>
        <p:spPr>
          <a:xfrm>
            <a:off x="850384" y="2569292"/>
            <a:ext cx="11650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대회에서 제공된 </a:t>
            </a:r>
            <a:r>
              <a:rPr kumimoji="1" lang="en-US" altLang="ko-Kore-KR" b="1" dirty="0"/>
              <a:t>Rivet</a:t>
            </a:r>
            <a:r>
              <a:rPr kumimoji="1" lang="ko-KR" altLang="en-US" b="1" dirty="0"/>
              <a:t>의 </a:t>
            </a:r>
            <a:r>
              <a:rPr kumimoji="1" lang="ko-KR" altLang="en-US" b="1" dirty="0" err="1"/>
              <a:t>어노테이션</a:t>
            </a:r>
            <a:r>
              <a:rPr kumimoji="1" lang="ko-KR" altLang="en-US" b="1" dirty="0"/>
              <a:t> 데이터는 </a:t>
            </a:r>
            <a:r>
              <a:rPr kumimoji="1" lang="en-US" altLang="ko-KR" b="1" dirty="0"/>
              <a:t>Rivet Head </a:t>
            </a:r>
            <a:r>
              <a:rPr kumimoji="1" lang="ko-KR" altLang="en-US" b="1" dirty="0"/>
              <a:t>부분만 인식하기 때문에</a:t>
            </a:r>
            <a:r>
              <a:rPr kumimoji="1" lang="en-US" altLang="ko-KR" b="1" dirty="0"/>
              <a:t> image processing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진행 한다고 해도 </a:t>
            </a:r>
            <a:r>
              <a:rPr kumimoji="1" lang="en-US" altLang="ko-KR" b="1" dirty="0"/>
              <a:t>Rivet </a:t>
            </a:r>
            <a:r>
              <a:rPr kumimoji="1" lang="ko-KR" altLang="en-US" b="1" dirty="0"/>
              <a:t>양품과 </a:t>
            </a:r>
            <a:r>
              <a:rPr kumimoji="1" lang="en-US" altLang="ko-Kore-KR" b="1" dirty="0"/>
              <a:t>Rivet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미압입을</a:t>
            </a:r>
            <a:r>
              <a:rPr kumimoji="1" lang="ko-KR" altLang="en-US" b="1" dirty="0"/>
              <a:t> 모델에 돌렸을 때 정확도가 잘 안</a:t>
            </a:r>
            <a:r>
              <a:rPr kumimoji="1" lang="en-US" altLang="ko-KR" b="1" dirty="0"/>
              <a:t> </a:t>
            </a:r>
            <a:r>
              <a:rPr kumimoji="1" lang="ko-KR" altLang="en-US" b="1" dirty="0" err="1"/>
              <a:t>나올거라고</a:t>
            </a:r>
            <a:r>
              <a:rPr kumimoji="1" lang="ko-KR" altLang="en-US" b="1" dirty="0"/>
              <a:t> 판단하여 </a:t>
            </a:r>
            <a:endParaRPr kumimoji="1" lang="en-US" altLang="ko-KR" b="1" dirty="0"/>
          </a:p>
          <a:p>
            <a:r>
              <a:rPr kumimoji="1" lang="ko-KR" altLang="en-US" b="1" dirty="0"/>
              <a:t>직접 </a:t>
            </a:r>
            <a:r>
              <a:rPr kumimoji="1" lang="en-US" altLang="ko-KR" b="1" dirty="0"/>
              <a:t>Rivet </a:t>
            </a:r>
            <a:r>
              <a:rPr kumimoji="1" lang="ko-KR" altLang="en-US" b="1" dirty="0" err="1"/>
              <a:t>어노테이션을</a:t>
            </a:r>
            <a:r>
              <a:rPr kumimoji="1" lang="ko-KR" altLang="en-US" b="1" dirty="0"/>
              <a:t> 진행</a:t>
            </a:r>
            <a:endParaRPr kumimoji="1" lang="ko-Kore-KR" altLang="en-US" b="1" dirty="0"/>
          </a:p>
        </p:txBody>
      </p:sp>
      <p:pic>
        <p:nvPicPr>
          <p:cNvPr id="16" name="그림 15" descr="철물이(가) 표시된 사진&#10;&#10;자동 생성된 설명">
            <a:extLst>
              <a:ext uri="{FF2B5EF4-FFF2-40B4-BE49-F238E27FC236}">
                <a16:creationId xmlns:a16="http://schemas.microsoft.com/office/drawing/2014/main" id="{4FB70050-12D8-8973-8ECC-62AB6D28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95" y="3552137"/>
            <a:ext cx="4928220" cy="2584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F9716A-E4A6-661F-9EA1-70F64C3B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84" y="3594346"/>
            <a:ext cx="4928221" cy="2542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DD343-EE53-8C74-C541-20B0E6EA6345}"/>
              </a:ext>
            </a:extLst>
          </p:cNvPr>
          <p:cNvSpPr txBox="1"/>
          <p:nvPr/>
        </p:nvSpPr>
        <p:spPr>
          <a:xfrm>
            <a:off x="1976013" y="6255720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대회</a:t>
            </a:r>
            <a:r>
              <a:rPr kumimoji="1" lang="ko-KR" altLang="en-US" b="1" dirty="0"/>
              <a:t> 측 </a:t>
            </a:r>
            <a:r>
              <a:rPr kumimoji="1" lang="ko-KR" altLang="en-US" b="1" dirty="0" err="1"/>
              <a:t>리벳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어노테이션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1C79A4-BB83-2D36-D0B9-6F3D54394017}"/>
              </a:ext>
            </a:extLst>
          </p:cNvPr>
          <p:cNvSpPr txBox="1"/>
          <p:nvPr/>
        </p:nvSpPr>
        <p:spPr>
          <a:xfrm>
            <a:off x="7720806" y="6255720"/>
            <a:ext cx="356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/>
              <a:t>직접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리벳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어노테이션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249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E0BD-57DF-69A1-4FE6-638EF18F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1. Object Detection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K</a:t>
            </a:r>
            <a:r>
              <a:rPr kumimoji="1" lang="en-US" altLang="ko-Kore-KR" sz="4000" b="1" dirty="0" err="1"/>
              <a:t>unrling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75EC0-D034-C690-F9E6-F18A800C6415}"/>
              </a:ext>
            </a:extLst>
          </p:cNvPr>
          <p:cNvSpPr txBox="1"/>
          <p:nvPr/>
        </p:nvSpPr>
        <p:spPr>
          <a:xfrm>
            <a:off x="381372" y="2113577"/>
            <a:ext cx="11572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COCO JSON Format </a:t>
            </a:r>
            <a:r>
              <a:rPr lang="ko-KR" altLang="en-US" b="1" dirty="0">
                <a:latin typeface="+mn-ea"/>
              </a:rPr>
              <a:t>파일을 </a:t>
            </a:r>
            <a:r>
              <a:rPr lang="en-US" altLang="ko-KR" b="1" dirty="0">
                <a:latin typeface="+mn-ea"/>
              </a:rPr>
              <a:t>Yolo Format</a:t>
            </a:r>
            <a:r>
              <a:rPr lang="ko-KR" altLang="en-US" b="1" dirty="0" err="1">
                <a:latin typeface="+mn-ea"/>
              </a:rPr>
              <a:t>으로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Conv</a:t>
            </a:r>
            <a:r>
              <a:rPr lang="ko-KR" altLang="en-US" b="1" dirty="0">
                <a:latin typeface="+mn-ea"/>
              </a:rPr>
              <a:t>하는 프로그램을 작성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실행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찍힘 객체 검출 성능이 너무 낮기 때문에 찍힘 </a:t>
            </a:r>
            <a:r>
              <a:rPr lang="ko-KR" altLang="en-US" b="1" dirty="0" err="1">
                <a:latin typeface="+mn-ea"/>
              </a:rPr>
              <a:t>어노테이션</a:t>
            </a:r>
            <a:r>
              <a:rPr lang="ko-KR" altLang="en-US" b="1" dirty="0">
                <a:latin typeface="+mn-ea"/>
              </a:rPr>
              <a:t> 사용 안함</a:t>
            </a:r>
            <a:r>
              <a:rPr kumimoji="1" lang="ko-KR" altLang="en-US" b="1" dirty="0">
                <a:latin typeface="+mn-ea"/>
              </a:rPr>
              <a:t> </a:t>
            </a:r>
            <a:endParaRPr kumimoji="1" lang="en-US" altLang="ko-KR" b="1" dirty="0">
              <a:latin typeface="+mn-ea"/>
            </a:endParaRPr>
          </a:p>
          <a:p>
            <a:r>
              <a:rPr kumimoji="1" lang="en-US" altLang="ko-KR" b="1" dirty="0" err="1">
                <a:latin typeface="+mn-ea"/>
              </a:rPr>
              <a:t>K</a:t>
            </a:r>
            <a:r>
              <a:rPr kumimoji="1" lang="en-US" altLang="ko-Kore-KR" sz="1800" b="1" dirty="0" err="1">
                <a:latin typeface="+mn-ea"/>
              </a:rPr>
              <a:t>unrling</a:t>
            </a:r>
            <a:r>
              <a:rPr kumimoji="1" lang="ko-KR" altLang="en-US" b="1" dirty="0">
                <a:latin typeface="+mn-ea"/>
              </a:rPr>
              <a:t> 같은 경우 대회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측 이미지 </a:t>
            </a:r>
            <a:r>
              <a:rPr kumimoji="1" lang="ko-KR" altLang="en-US" b="1" dirty="0" err="1">
                <a:latin typeface="+mn-ea"/>
              </a:rPr>
              <a:t>어노테이션을</a:t>
            </a:r>
            <a:r>
              <a:rPr kumimoji="1" lang="ko-KR" altLang="en-US" b="1" dirty="0">
                <a:latin typeface="+mn-ea"/>
              </a:rPr>
              <a:t> 써도</a:t>
            </a:r>
            <a:r>
              <a:rPr kumimoji="1" lang="en-US" altLang="ko-KR" b="1" dirty="0">
                <a:latin typeface="+mn-ea"/>
              </a:rPr>
              <a:t> Image processing </a:t>
            </a:r>
            <a:r>
              <a:rPr kumimoji="1" lang="ko-KR" altLang="en-US" b="1" dirty="0">
                <a:latin typeface="+mn-ea"/>
              </a:rPr>
              <a:t>할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때  문제 없을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거 같아 그대로 사용</a:t>
            </a:r>
            <a:endParaRPr kumimoji="1" lang="en-US" altLang="ko-KR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A43C72-68E3-0F5B-C946-61DD006F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82" y="3412713"/>
            <a:ext cx="4324234" cy="2093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0F594-A06C-7B8E-66F1-0F395F0FB07C}"/>
              </a:ext>
            </a:extLst>
          </p:cNvPr>
          <p:cNvSpPr txBox="1"/>
          <p:nvPr/>
        </p:nvSpPr>
        <p:spPr>
          <a:xfrm>
            <a:off x="5203768" y="550607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널링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어노테이션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595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E0BD-57DF-69A1-4FE6-638EF18F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1. Object Detection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(Image Crop)</a:t>
            </a:r>
            <a:endParaRPr kumimoji="1" lang="ko-Kore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A6211-45BF-A76A-8392-579DD735BBBD}"/>
              </a:ext>
            </a:extLst>
          </p:cNvPr>
          <p:cNvSpPr txBox="1"/>
          <p:nvPr/>
        </p:nvSpPr>
        <p:spPr>
          <a:xfrm>
            <a:off x="854258" y="2256670"/>
            <a:ext cx="106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Object detection</a:t>
            </a:r>
            <a:r>
              <a:rPr kumimoji="1" lang="ko-KR" altLang="en-US" b="1" dirty="0"/>
              <a:t>한 </a:t>
            </a:r>
            <a:r>
              <a:rPr kumimoji="1" lang="en-US" altLang="ko-KR" b="1" dirty="0" err="1"/>
              <a:t>K</a:t>
            </a:r>
            <a:r>
              <a:rPr kumimoji="1" lang="en-US" altLang="ko-Kore-KR" sz="1800" b="1" dirty="0" err="1"/>
              <a:t>unrling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Rivet </a:t>
            </a:r>
            <a:r>
              <a:rPr kumimoji="1" lang="ko-KR" altLang="en-US" b="1" dirty="0"/>
              <a:t>이미지의 </a:t>
            </a:r>
            <a:r>
              <a:rPr kumimoji="1" lang="ko-KR" altLang="en-US" b="1" dirty="0" err="1"/>
              <a:t>바운딩</a:t>
            </a:r>
            <a:r>
              <a:rPr kumimoji="1" lang="ko-KR" altLang="en-US" b="1" dirty="0"/>
              <a:t> 박스를 </a:t>
            </a:r>
            <a:r>
              <a:rPr kumimoji="1" lang="en-US" altLang="ko-KR" b="1" dirty="0"/>
              <a:t>Crop</a:t>
            </a:r>
            <a:r>
              <a:rPr kumimoji="1" lang="ko-KR" altLang="en-US" b="1" dirty="0"/>
              <a:t>하여 </a:t>
            </a:r>
            <a:r>
              <a:rPr kumimoji="1" lang="en-US" altLang="ko-KR" b="1" dirty="0"/>
              <a:t>Image processing </a:t>
            </a:r>
            <a:r>
              <a:rPr kumimoji="1" lang="ko-KR" altLang="en-US" b="1" dirty="0"/>
              <a:t>데이터로 이용</a:t>
            </a:r>
            <a:endParaRPr kumimoji="1" lang="ko-Kore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0A4A1F-5250-0D3B-EBDE-22C59AA25F2D}"/>
              </a:ext>
            </a:extLst>
          </p:cNvPr>
          <p:cNvGrpSpPr/>
          <p:nvPr/>
        </p:nvGrpSpPr>
        <p:grpSpPr>
          <a:xfrm>
            <a:off x="2117198" y="3217664"/>
            <a:ext cx="7707323" cy="2407824"/>
            <a:chOff x="1538078" y="3039864"/>
            <a:chExt cx="7707323" cy="24078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D8991-AE17-DC0D-C475-6DF2CE884D6B}"/>
                </a:ext>
              </a:extLst>
            </p:cNvPr>
            <p:cNvSpPr txBox="1"/>
            <p:nvPr/>
          </p:nvSpPr>
          <p:spPr>
            <a:xfrm>
              <a:off x="3046897" y="5078356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err="1"/>
                <a:t>K</a:t>
              </a:r>
              <a:r>
                <a:rPr kumimoji="1" lang="en-US" altLang="ko-Kore-KR" sz="1800" b="1" dirty="0" err="1"/>
                <a:t>unrling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Crop</a:t>
              </a:r>
              <a:endParaRPr kumimoji="1" lang="ko-Kore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978D34-C6CC-9997-1D1E-3E7DDF38DC5F}"/>
                </a:ext>
              </a:extLst>
            </p:cNvPr>
            <p:cNvSpPr txBox="1"/>
            <p:nvPr/>
          </p:nvSpPr>
          <p:spPr>
            <a:xfrm>
              <a:off x="7763807" y="507835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/>
                <a:t>Rivet</a:t>
              </a:r>
              <a:r>
                <a:rPr kumimoji="1" lang="ko-KR" altLang="en-US" b="1" dirty="0"/>
                <a:t> </a:t>
              </a:r>
              <a:r>
                <a:rPr kumimoji="1" lang="en-US" altLang="ko-KR" b="1" dirty="0"/>
                <a:t>Crop</a:t>
              </a:r>
              <a:endParaRPr kumimoji="1" lang="ko-Kore-KR" altLang="en-US" b="1" dirty="0"/>
            </a:p>
          </p:txBody>
        </p:sp>
        <p:pic>
          <p:nvPicPr>
            <p:cNvPr id="5" name="그림 4" descr="마이크이(가) 표시된 사진&#10;&#10;자동 생성된 설명">
              <a:extLst>
                <a:ext uri="{FF2B5EF4-FFF2-40B4-BE49-F238E27FC236}">
                  <a16:creationId xmlns:a16="http://schemas.microsoft.com/office/drawing/2014/main" id="{003B948A-2120-45FC-3632-F402E0AD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078" y="3039864"/>
              <a:ext cx="4713935" cy="205933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98B17B-5571-38AC-66DF-2C794548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807" y="3047699"/>
              <a:ext cx="1796594" cy="2064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48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E0BD-57DF-69A1-4FE6-638EF18F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2. Image Processing(Rivet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FD2214-4531-4DA8-EF7F-66247C0E27DA}"/>
              </a:ext>
            </a:extLst>
          </p:cNvPr>
          <p:cNvSpPr txBox="1"/>
          <p:nvPr/>
        </p:nvSpPr>
        <p:spPr>
          <a:xfrm>
            <a:off x="1115568" y="2070406"/>
            <a:ext cx="956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Rivet(left)</a:t>
            </a:r>
            <a:r>
              <a:rPr kumimoji="1" lang="ko-KR" altLang="en-US" sz="1600" b="1" dirty="0"/>
              <a:t>이미지를 좌우반전과 상하반전을 시켜 데이터를 증가시켜주었고 이미지를 </a:t>
            </a:r>
            <a:r>
              <a:rPr kumimoji="1" lang="en-US" altLang="ko-KR" sz="1600" b="1" dirty="0"/>
              <a:t>Right </a:t>
            </a:r>
            <a:r>
              <a:rPr kumimoji="1" lang="ko-KR" altLang="en-US" sz="1600" b="1" dirty="0"/>
              <a:t>방향으로 통일시킴</a:t>
            </a:r>
            <a:endParaRPr kumimoji="1" lang="en-US" altLang="ko-KR" sz="1600" b="1" dirty="0"/>
          </a:p>
          <a:p>
            <a:r>
              <a:rPr kumimoji="1" lang="en-US" altLang="ko-KR" sz="1600" b="1" dirty="0"/>
              <a:t>Threshold</a:t>
            </a:r>
            <a:r>
              <a:rPr kumimoji="1" lang="ko-KR" altLang="en-US" sz="1600" b="1" dirty="0"/>
              <a:t> 이진화와 </a:t>
            </a:r>
            <a:r>
              <a:rPr lang="en" altLang="ko-Kore-KR" sz="1600" b="1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Morphology</a:t>
            </a:r>
            <a:r>
              <a:rPr kumimoji="1" lang="ko-KR" altLang="en-US" sz="1600" b="1" dirty="0"/>
              <a:t> 연산 진행</a:t>
            </a:r>
            <a:endParaRPr kumimoji="1" lang="ko-Kore-KR" altLang="en-US" sz="1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9156B9-FBF4-A9E4-6B1A-F88F7FA93406}"/>
              </a:ext>
            </a:extLst>
          </p:cNvPr>
          <p:cNvGrpSpPr/>
          <p:nvPr/>
        </p:nvGrpSpPr>
        <p:grpSpPr>
          <a:xfrm>
            <a:off x="2740058" y="2624210"/>
            <a:ext cx="6711884" cy="4120857"/>
            <a:chOff x="2131214" y="2476890"/>
            <a:chExt cx="6711884" cy="4120857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EF9ADF-63E4-8E6C-7987-7CE25344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H="1">
              <a:off x="2882804" y="2476890"/>
              <a:ext cx="437289" cy="14345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C3B1B2-B579-ED94-69D0-A43AC44C6C5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22096"/>
            <a:stretch/>
          </p:blipFill>
          <p:spPr>
            <a:xfrm>
              <a:off x="7124635" y="2497650"/>
              <a:ext cx="1440000" cy="1440000"/>
            </a:xfrm>
            <a:prstGeom prst="rect">
              <a:avLst/>
            </a:prstGeom>
            <a:ln w="28575">
              <a:solidFill>
                <a:srgbClr val="E76029"/>
              </a:solidFill>
            </a:ln>
          </p:spPr>
        </p:pic>
        <p:pic>
          <p:nvPicPr>
            <p:cNvPr id="20" name="그림 19" descr="금관, 철물이(가) 표시된 사진&#10;&#10;자동 생성된 설명">
              <a:extLst>
                <a:ext uri="{FF2B5EF4-FFF2-40B4-BE49-F238E27FC236}">
                  <a16:creationId xmlns:a16="http://schemas.microsoft.com/office/drawing/2014/main" id="{1D561382-009B-9235-F70C-E1C8E17C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2105" y="4589388"/>
              <a:ext cx="1578685" cy="14989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1664696-32E9-CC75-A8C0-63C99766C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8" t="1004" r="3459" b="2935"/>
            <a:stretch/>
          </p:blipFill>
          <p:spPr>
            <a:xfrm>
              <a:off x="7073835" y="4589388"/>
              <a:ext cx="1535113" cy="1439857"/>
            </a:xfrm>
            <a:prstGeom prst="rect">
              <a:avLst/>
            </a:prstGeom>
            <a:ln w="28575">
              <a:solidFill>
                <a:srgbClr val="E76029"/>
              </a:solidFill>
            </a:ln>
            <a:effectLst>
              <a:softEdge rad="0"/>
            </a:effectLst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E5D9E5B-9B70-3501-3919-A45EFE009F4B}"/>
                </a:ext>
              </a:extLst>
            </p:cNvPr>
            <p:cNvCxnSpPr/>
            <p:nvPr/>
          </p:nvCxnSpPr>
          <p:spPr>
            <a:xfrm>
              <a:off x="4523232" y="3189106"/>
              <a:ext cx="18221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9154787-37A3-85C6-A092-9FF43A8F046B}"/>
                </a:ext>
              </a:extLst>
            </p:cNvPr>
            <p:cNvCxnSpPr/>
            <p:nvPr/>
          </p:nvCxnSpPr>
          <p:spPr>
            <a:xfrm>
              <a:off x="4523232" y="5362330"/>
              <a:ext cx="182217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E59182-2598-DD54-78AB-DD806CB37281}"/>
                </a:ext>
              </a:extLst>
            </p:cNvPr>
            <p:cNvSpPr txBox="1"/>
            <p:nvPr/>
          </p:nvSpPr>
          <p:spPr>
            <a:xfrm>
              <a:off x="2131214" y="4019602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 b="1" dirty="0"/>
                <a:t>Rivet</a:t>
              </a:r>
              <a:r>
                <a:rPr kumimoji="1" lang="ko-KR" altLang="en-US" sz="1200" b="1" dirty="0"/>
                <a:t> 양품</a:t>
              </a:r>
              <a:r>
                <a:rPr kumimoji="1" lang="en-US" altLang="ko-Kore-KR" sz="1200" b="1" dirty="0"/>
                <a:t> Crop</a:t>
              </a:r>
            </a:p>
            <a:p>
              <a:pPr algn="ctr"/>
              <a:r>
                <a:rPr kumimoji="1" lang="en-US" altLang="ko-KR" sz="1200" b="1" dirty="0"/>
                <a:t>Image Processing </a:t>
              </a:r>
              <a:r>
                <a:rPr kumimoji="1" lang="ko-KR" altLang="en-US" sz="1200" b="1" dirty="0"/>
                <a:t>처리 전</a:t>
              </a:r>
              <a:endParaRPr kumimoji="1" lang="ko-Kore-KR" altLang="en-US" sz="12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1C9622-0B7A-C974-7770-A08B1DE4296E}"/>
                </a:ext>
              </a:extLst>
            </p:cNvPr>
            <p:cNvSpPr txBox="1"/>
            <p:nvPr/>
          </p:nvSpPr>
          <p:spPr>
            <a:xfrm>
              <a:off x="2139664" y="6136082"/>
              <a:ext cx="19374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200" b="1" dirty="0"/>
                <a:t>Rivet</a:t>
              </a:r>
              <a:r>
                <a:rPr kumimoji="1" lang="ko-KR" altLang="en-US" sz="1200" b="1" dirty="0"/>
                <a:t> </a:t>
              </a:r>
              <a:r>
                <a:rPr kumimoji="1" lang="ko-KR" altLang="en-US" sz="1200" b="1" dirty="0" err="1"/>
                <a:t>미압입</a:t>
              </a:r>
              <a:r>
                <a:rPr kumimoji="1" lang="en-US" altLang="ko-Kore-KR" sz="1200" b="1" dirty="0"/>
                <a:t> Crop</a:t>
              </a:r>
            </a:p>
            <a:p>
              <a:pPr algn="ctr"/>
              <a:r>
                <a:rPr kumimoji="1" lang="en-US" altLang="ko-KR" sz="1200" b="1" dirty="0"/>
                <a:t>Image Processing </a:t>
              </a:r>
              <a:r>
                <a:rPr kumimoji="1" lang="ko-KR" altLang="en-US" sz="1200" b="1" dirty="0"/>
                <a:t>처리 전</a:t>
              </a:r>
              <a:endParaRPr kumimoji="1" lang="ko-Kore-KR" altLang="en-US" sz="12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84B173-27DF-2746-0849-3C298F473EBC}"/>
                </a:ext>
              </a:extLst>
            </p:cNvPr>
            <p:cNvSpPr txBox="1"/>
            <p:nvPr/>
          </p:nvSpPr>
          <p:spPr>
            <a:xfrm>
              <a:off x="6888717" y="3958410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 b="1" dirty="0"/>
                <a:t>Rivet</a:t>
              </a:r>
              <a:r>
                <a:rPr kumimoji="1" lang="ko-KR" altLang="en-US" sz="1200" b="1" dirty="0"/>
                <a:t> 양품</a:t>
              </a:r>
              <a:r>
                <a:rPr kumimoji="1" lang="en-US" altLang="ko-Kore-KR" sz="1200" b="1" dirty="0"/>
                <a:t> Crop</a:t>
              </a:r>
            </a:p>
            <a:p>
              <a:pPr algn="ctr"/>
              <a:r>
                <a:rPr kumimoji="1" lang="en-US" altLang="ko-KR" sz="1200" b="1" dirty="0"/>
                <a:t>Image Processing </a:t>
              </a:r>
              <a:r>
                <a:rPr kumimoji="1" lang="ko-KR" altLang="en-US" sz="1200" b="1" dirty="0"/>
                <a:t>처리 후</a:t>
              </a:r>
              <a:endParaRPr kumimoji="1" lang="ko-Kore-KR" altLang="en-US" sz="12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937879-DCC1-5681-0FBC-0D9D15842E74}"/>
                </a:ext>
              </a:extLst>
            </p:cNvPr>
            <p:cNvSpPr txBox="1"/>
            <p:nvPr/>
          </p:nvSpPr>
          <p:spPr>
            <a:xfrm>
              <a:off x="6905615" y="6131715"/>
              <a:ext cx="19374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200" b="1" dirty="0"/>
                <a:t>Rivet</a:t>
              </a:r>
              <a:r>
                <a:rPr kumimoji="1" lang="ko-KR" altLang="en-US" sz="1200" b="1" dirty="0"/>
                <a:t> </a:t>
              </a:r>
              <a:r>
                <a:rPr kumimoji="1" lang="ko-KR" altLang="en-US" sz="1200" b="1" dirty="0" err="1"/>
                <a:t>미압입</a:t>
              </a:r>
              <a:r>
                <a:rPr kumimoji="1" lang="en-US" altLang="ko-Kore-KR" sz="1200" b="1" dirty="0"/>
                <a:t> Crop</a:t>
              </a:r>
            </a:p>
            <a:p>
              <a:pPr algn="ctr"/>
              <a:r>
                <a:rPr kumimoji="1" lang="en-US" altLang="ko-KR" sz="1200" b="1" dirty="0"/>
                <a:t>Image Processing </a:t>
              </a:r>
              <a:r>
                <a:rPr kumimoji="1" lang="ko-KR" altLang="en-US" sz="1200" b="1" dirty="0"/>
                <a:t>처리 후</a:t>
              </a:r>
              <a:endParaRPr kumimoji="1" lang="ko-Kore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6891692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11C1F"/>
      </a:dk2>
      <a:lt2>
        <a:srgbClr val="F0F2F3"/>
      </a:lt2>
      <a:accent1>
        <a:srgbClr val="E76029"/>
      </a:accent1>
      <a:accent2>
        <a:srgbClr val="D51730"/>
      </a:accent2>
      <a:accent3>
        <a:srgbClr val="E72991"/>
      </a:accent3>
      <a:accent4>
        <a:srgbClr val="D517CE"/>
      </a:accent4>
      <a:accent5>
        <a:srgbClr val="9F29E7"/>
      </a:accent5>
      <a:accent6>
        <a:srgbClr val="4F2BD9"/>
      </a:accent6>
      <a:hlink>
        <a:srgbClr val="A43FBF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479</Words>
  <Application>Microsoft Macintosh PowerPoint</Application>
  <PresentationFormat>와이드스크린</PresentationFormat>
  <Paragraphs>90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Apple SD Gothic Neo</vt:lpstr>
      <vt:lpstr>Microsoft GothicNeo</vt:lpstr>
      <vt:lpstr>Arial</vt:lpstr>
      <vt:lpstr>Calibri</vt:lpstr>
      <vt:lpstr>Helvetica Neue</vt:lpstr>
      <vt:lpstr>Wingdings</vt:lpstr>
      <vt:lpstr>AccentBoxVTI</vt:lpstr>
      <vt:lpstr>자동차 부품 불량 검출 능력 개선</vt:lpstr>
      <vt:lpstr>데이터 관련 조사 및 이해</vt:lpstr>
      <vt:lpstr>대회측에서 제공 해준 데이터  </vt:lpstr>
      <vt:lpstr>데이터 이미지</vt:lpstr>
      <vt:lpstr>Architecture</vt:lpstr>
      <vt:lpstr>1. Object Detection (Rivet)</vt:lpstr>
      <vt:lpstr>1. Object Detection (Kunrling)</vt:lpstr>
      <vt:lpstr>1. Object Detection (Image Crop)</vt:lpstr>
      <vt:lpstr>2. Image Processing(Rivet)</vt:lpstr>
      <vt:lpstr>2. Image Processing(Kunrling)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부품 불량 검출 능력 개선</dc:title>
  <dc:creator>지승민</dc:creator>
  <cp:lastModifiedBy>지승민</cp:lastModifiedBy>
  <cp:revision>31</cp:revision>
  <dcterms:created xsi:type="dcterms:W3CDTF">2022-12-14T08:37:05Z</dcterms:created>
  <dcterms:modified xsi:type="dcterms:W3CDTF">2022-12-16T12:42:03Z</dcterms:modified>
</cp:coreProperties>
</file>